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5.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6.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7.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8.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9.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10.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11.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1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13.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14.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1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16.xml" ContentType="application/vnd.openxmlformats-officedocument.theme+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17.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18.xml" ContentType="application/vnd.openxmlformats-officedocument.theme+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9.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0.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21.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22.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2" r:id="rId4"/>
    <p:sldMasterId id="2147483668" r:id="rId5"/>
    <p:sldMasterId id="2147483674" r:id="rId6"/>
    <p:sldMasterId id="2147483686" r:id="rId7"/>
    <p:sldMasterId id="2147483692" r:id="rId8"/>
    <p:sldMasterId id="2147483698" r:id="rId9"/>
    <p:sldMasterId id="2147483706" r:id="rId10"/>
    <p:sldMasterId id="2147483726" r:id="rId11"/>
    <p:sldMasterId id="2147483734" r:id="rId12"/>
    <p:sldMasterId id="2147483740" r:id="rId13"/>
    <p:sldMasterId id="2147483746" r:id="rId14"/>
    <p:sldMasterId id="2147483754" r:id="rId15"/>
    <p:sldMasterId id="2147483766" r:id="rId16"/>
    <p:sldMasterId id="2147483774" r:id="rId17"/>
    <p:sldMasterId id="2147483780" r:id="rId18"/>
    <p:sldMasterId id="2147483794" r:id="rId19"/>
    <p:sldMasterId id="2147483802" r:id="rId20"/>
    <p:sldMasterId id="2147483808" r:id="rId21"/>
    <p:sldMasterId id="2147483822" r:id="rId22"/>
    <p:sldMasterId id="2147483830" r:id="rId23"/>
    <p:sldMasterId id="2147483836" r:id="rId24"/>
    <p:sldMasterId id="2147483851" r:id="rId25"/>
  </p:sldMasterIdLst>
  <p:sldIdLst>
    <p:sldId id="286" r:id="rId26"/>
    <p:sldId id="289" r:id="rId27"/>
    <p:sldId id="288" r:id="rId28"/>
    <p:sldId id="296" r:id="rId29"/>
    <p:sldId id="297" r:id="rId30"/>
    <p:sldId id="287" r:id="rId31"/>
    <p:sldId id="259" r:id="rId32"/>
    <p:sldId id="260" r:id="rId33"/>
    <p:sldId id="261" r:id="rId34"/>
    <p:sldId id="292" r:id="rId35"/>
    <p:sldId id="263" r:id="rId36"/>
    <p:sldId id="293" r:id="rId37"/>
    <p:sldId id="264" r:id="rId38"/>
    <p:sldId id="294" r:id="rId39"/>
    <p:sldId id="295" r:id="rId40"/>
    <p:sldId id="875" r:id="rId41"/>
    <p:sldId id="937" r:id="rId42"/>
    <p:sldId id="989" r:id="rId43"/>
    <p:sldId id="990" r:id="rId44"/>
    <p:sldId id="991" r:id="rId45"/>
    <p:sldId id="952" r:id="rId46"/>
    <p:sldId id="953" r:id="rId47"/>
    <p:sldId id="992" r:id="rId48"/>
    <p:sldId id="954" r:id="rId49"/>
    <p:sldId id="955" r:id="rId50"/>
    <p:sldId id="957" r:id="rId51"/>
    <p:sldId id="956" r:id="rId52"/>
    <p:sldId id="980" r:id="rId53"/>
    <p:sldId id="959" r:id="rId54"/>
    <p:sldId id="1016" r:id="rId55"/>
    <p:sldId id="1010" r:id="rId56"/>
    <p:sldId id="1009" r:id="rId57"/>
    <p:sldId id="265" r:id="rId58"/>
    <p:sldId id="266" r:id="rId59"/>
    <p:sldId id="269" r:id="rId60"/>
    <p:sldId id="270" r:id="rId61"/>
    <p:sldId id="977" r:id="rId62"/>
    <p:sldId id="993" r:id="rId63"/>
    <p:sldId id="994" r:id="rId64"/>
    <p:sldId id="974" r:id="rId65"/>
    <p:sldId id="978" r:id="rId66"/>
    <p:sldId id="979" r:id="rId67"/>
    <p:sldId id="298" r:id="rId68"/>
    <p:sldId id="997" r:id="rId69"/>
    <p:sldId id="975" r:id="rId70"/>
    <p:sldId id="300" r:id="rId71"/>
    <p:sldId id="301" r:id="rId72"/>
    <p:sldId id="960" r:id="rId73"/>
    <p:sldId id="1017" r:id="rId74"/>
    <p:sldId id="958" r:id="rId75"/>
    <p:sldId id="995" r:id="rId76"/>
    <p:sldId id="996" r:id="rId77"/>
    <p:sldId id="272" r:id="rId78"/>
    <p:sldId id="273" r:id="rId79"/>
    <p:sldId id="275" r:id="rId80"/>
    <p:sldId id="276" r:id="rId81"/>
    <p:sldId id="277" r:id="rId82"/>
    <p:sldId id="1011" r:id="rId83"/>
    <p:sldId id="279" r:id="rId84"/>
    <p:sldId id="1012" r:id="rId85"/>
    <p:sldId id="963" r:id="rId86"/>
    <p:sldId id="1013" r:id="rId87"/>
    <p:sldId id="965" r:id="rId88"/>
    <p:sldId id="966" r:id="rId89"/>
    <p:sldId id="967" r:id="rId90"/>
    <p:sldId id="968" r:id="rId91"/>
    <p:sldId id="281" r:id="rId92"/>
    <p:sldId id="1014" r:id="rId93"/>
    <p:sldId id="1015" r:id="rId94"/>
    <p:sldId id="283" r:id="rId95"/>
    <p:sldId id="284" r:id="rId96"/>
    <p:sldId id="969" r:id="rId97"/>
    <p:sldId id="970" r:id="rId98"/>
    <p:sldId id="973" r:id="rId99"/>
    <p:sldId id="971" r:id="rId100"/>
    <p:sldId id="972" r:id="rId101"/>
    <p:sldId id="982" r:id="rId102"/>
    <p:sldId id="290" r:id="rId103"/>
    <p:sldId id="291" r:id="rId104"/>
    <p:sldId id="983" r:id="rId105"/>
    <p:sldId id="984" r:id="rId106"/>
    <p:sldId id="985" r:id="rId107"/>
    <p:sldId id="986" r:id="rId108"/>
    <p:sldId id="987" r:id="rId109"/>
    <p:sldId id="998" r:id="rId110"/>
    <p:sldId id="999" r:id="rId111"/>
    <p:sldId id="1000" r:id="rId112"/>
    <p:sldId id="1001" r:id="rId113"/>
    <p:sldId id="1002" r:id="rId114"/>
    <p:sldId id="1003" r:id="rId115"/>
    <p:sldId id="1006" r:id="rId116"/>
    <p:sldId id="1007" r:id="rId117"/>
    <p:sldId id="1004" r:id="rId118"/>
    <p:sldId id="1005" r:id="rId119"/>
    <p:sldId id="1008" r:id="rId120"/>
    <p:sldId id="393" r:id="rId121"/>
    <p:sldId id="285" r:id="rId1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ctor Borisade [ MTN Nigeria ]" initials="VB[MN]" lastIdx="6" clrIdx="0">
    <p:extLst>
      <p:ext uri="{19B8F6BF-5375-455C-9EA6-DF929625EA0E}">
        <p15:presenceInfo xmlns:p15="http://schemas.microsoft.com/office/powerpoint/2012/main" userId="S::Victor.Borisade@mtn.com::80fcc08d-6aee-4939-af6d-936ecdec645b" providerId="AD"/>
      </p:ext>
    </p:extLst>
  </p:cmAuthor>
  <p:cmAuthor id="2" name="Jubril Aponmade [ MTN Nigeria ]" initials="JA[MN]" lastIdx="5" clrIdx="1">
    <p:extLst>
      <p:ext uri="{19B8F6BF-5375-455C-9EA6-DF929625EA0E}">
        <p15:presenceInfo xmlns:p15="http://schemas.microsoft.com/office/powerpoint/2012/main" userId="S::Jubril.Aponmade@mtn.com::d2972f2a-ea2a-44c3-a2d1-73192486d859" providerId="AD"/>
      </p:ext>
    </p:extLst>
  </p:cmAuthor>
  <p:cmAuthor id="3" name="Gideon Aiyedatiwa [ MTN Nigeria - IT ]" initials="GA[MN-I]" lastIdx="9" clrIdx="2">
    <p:extLst>
      <p:ext uri="{19B8F6BF-5375-455C-9EA6-DF929625EA0E}">
        <p15:presenceInfo xmlns:p15="http://schemas.microsoft.com/office/powerpoint/2012/main" userId="S::Gideon.Aiyedatiwa@mtn.com::217c6a9b-8c52-483e-8e51-f97a2b743baa" providerId="AD"/>
      </p:ext>
    </p:extLst>
  </p:cmAuthor>
  <p:cmAuthor id="4" name="Lukumon Balogun [ MTN Nigeria - IT ]" initials="LB[MN-I]" lastIdx="1" clrIdx="3">
    <p:extLst>
      <p:ext uri="{19B8F6BF-5375-455C-9EA6-DF929625EA0E}">
        <p15:presenceInfo xmlns:p15="http://schemas.microsoft.com/office/powerpoint/2012/main" userId="S::Lukumon.Balogun@mtn.com::266978c1-cde5-4f05-9067-fda8850e738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94" autoAdjust="0"/>
    <p:restoredTop sz="94660"/>
  </p:normalViewPr>
  <p:slideViewPr>
    <p:cSldViewPr snapToGrid="0">
      <p:cViewPr varScale="1">
        <p:scale>
          <a:sx n="57" d="100"/>
          <a:sy n="57" d="100"/>
        </p:scale>
        <p:origin x="60" y="2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xml"/><Relationship Id="rId117" Type="http://schemas.openxmlformats.org/officeDocument/2006/relationships/slide" Target="slides/slide92.xml"/><Relationship Id="rId21" Type="http://schemas.openxmlformats.org/officeDocument/2006/relationships/slideMaster" Target="slideMasters/slideMaster18.xml"/><Relationship Id="rId42" Type="http://schemas.openxmlformats.org/officeDocument/2006/relationships/slide" Target="slides/slide17.xml"/><Relationship Id="rId47" Type="http://schemas.openxmlformats.org/officeDocument/2006/relationships/slide" Target="slides/slide22.xml"/><Relationship Id="rId63" Type="http://schemas.openxmlformats.org/officeDocument/2006/relationships/slide" Target="slides/slide38.xml"/><Relationship Id="rId68" Type="http://schemas.openxmlformats.org/officeDocument/2006/relationships/slide" Target="slides/slide43.xml"/><Relationship Id="rId84" Type="http://schemas.openxmlformats.org/officeDocument/2006/relationships/slide" Target="slides/slide59.xml"/><Relationship Id="rId89" Type="http://schemas.openxmlformats.org/officeDocument/2006/relationships/slide" Target="slides/slide64.xml"/><Relationship Id="rId112" Type="http://schemas.openxmlformats.org/officeDocument/2006/relationships/slide" Target="slides/slide87.xml"/><Relationship Id="rId16" Type="http://schemas.openxmlformats.org/officeDocument/2006/relationships/slideMaster" Target="slideMasters/slideMaster13.xml"/><Relationship Id="rId107" Type="http://schemas.openxmlformats.org/officeDocument/2006/relationships/slide" Target="slides/slide82.xml"/><Relationship Id="rId11" Type="http://schemas.openxmlformats.org/officeDocument/2006/relationships/slideMaster" Target="slideMasters/slideMaster8.xml"/><Relationship Id="rId32" Type="http://schemas.openxmlformats.org/officeDocument/2006/relationships/slide" Target="slides/slide7.xml"/><Relationship Id="rId37" Type="http://schemas.openxmlformats.org/officeDocument/2006/relationships/slide" Target="slides/slide12.xml"/><Relationship Id="rId53" Type="http://schemas.openxmlformats.org/officeDocument/2006/relationships/slide" Target="slides/slide28.xml"/><Relationship Id="rId58" Type="http://schemas.openxmlformats.org/officeDocument/2006/relationships/slide" Target="slides/slide33.xml"/><Relationship Id="rId74" Type="http://schemas.openxmlformats.org/officeDocument/2006/relationships/slide" Target="slides/slide49.xml"/><Relationship Id="rId79" Type="http://schemas.openxmlformats.org/officeDocument/2006/relationships/slide" Target="slides/slide54.xml"/><Relationship Id="rId102" Type="http://schemas.openxmlformats.org/officeDocument/2006/relationships/slide" Target="slides/slide77.xml"/><Relationship Id="rId123" Type="http://schemas.openxmlformats.org/officeDocument/2006/relationships/commentAuthors" Target="commentAuthors.xml"/><Relationship Id="rId5" Type="http://schemas.openxmlformats.org/officeDocument/2006/relationships/slideMaster" Target="slideMasters/slideMaster2.xml"/><Relationship Id="rId90" Type="http://schemas.openxmlformats.org/officeDocument/2006/relationships/slide" Target="slides/slide65.xml"/><Relationship Id="rId95" Type="http://schemas.openxmlformats.org/officeDocument/2006/relationships/slide" Target="slides/slide70.xml"/><Relationship Id="rId22" Type="http://schemas.openxmlformats.org/officeDocument/2006/relationships/slideMaster" Target="slideMasters/slideMaster19.xml"/><Relationship Id="rId27" Type="http://schemas.openxmlformats.org/officeDocument/2006/relationships/slide" Target="slides/slide2.xml"/><Relationship Id="rId43" Type="http://schemas.openxmlformats.org/officeDocument/2006/relationships/slide" Target="slides/slide18.xml"/><Relationship Id="rId48" Type="http://schemas.openxmlformats.org/officeDocument/2006/relationships/slide" Target="slides/slide23.xml"/><Relationship Id="rId64" Type="http://schemas.openxmlformats.org/officeDocument/2006/relationships/slide" Target="slides/slide39.xml"/><Relationship Id="rId69" Type="http://schemas.openxmlformats.org/officeDocument/2006/relationships/slide" Target="slides/slide44.xml"/><Relationship Id="rId113" Type="http://schemas.openxmlformats.org/officeDocument/2006/relationships/slide" Target="slides/slide88.xml"/><Relationship Id="rId118" Type="http://schemas.openxmlformats.org/officeDocument/2006/relationships/slide" Target="slides/slide93.xml"/><Relationship Id="rId80" Type="http://schemas.openxmlformats.org/officeDocument/2006/relationships/slide" Target="slides/slide55.xml"/><Relationship Id="rId85" Type="http://schemas.openxmlformats.org/officeDocument/2006/relationships/slide" Target="slides/slide60.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33" Type="http://schemas.openxmlformats.org/officeDocument/2006/relationships/slide" Target="slides/slide8.xml"/><Relationship Id="rId38" Type="http://schemas.openxmlformats.org/officeDocument/2006/relationships/slide" Target="slides/slide13.xml"/><Relationship Id="rId59" Type="http://schemas.openxmlformats.org/officeDocument/2006/relationships/slide" Target="slides/slide34.xml"/><Relationship Id="rId103" Type="http://schemas.openxmlformats.org/officeDocument/2006/relationships/slide" Target="slides/slide78.xml"/><Relationship Id="rId108" Type="http://schemas.openxmlformats.org/officeDocument/2006/relationships/slide" Target="slides/slide83.xml"/><Relationship Id="rId124" Type="http://schemas.openxmlformats.org/officeDocument/2006/relationships/presProps" Target="presProps.xml"/><Relationship Id="rId54" Type="http://schemas.openxmlformats.org/officeDocument/2006/relationships/slide" Target="slides/slide29.xml"/><Relationship Id="rId70" Type="http://schemas.openxmlformats.org/officeDocument/2006/relationships/slide" Target="slides/slide45.xml"/><Relationship Id="rId75" Type="http://schemas.openxmlformats.org/officeDocument/2006/relationships/slide" Target="slides/slide50.xml"/><Relationship Id="rId91" Type="http://schemas.openxmlformats.org/officeDocument/2006/relationships/slide" Target="slides/slide66.xml"/><Relationship Id="rId96"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Master" Target="slideMasters/slideMaster3.xml"/><Relationship Id="rId23" Type="http://schemas.openxmlformats.org/officeDocument/2006/relationships/slideMaster" Target="slideMasters/slideMaster20.xml"/><Relationship Id="rId28" Type="http://schemas.openxmlformats.org/officeDocument/2006/relationships/slide" Target="slides/slide3.xml"/><Relationship Id="rId49" Type="http://schemas.openxmlformats.org/officeDocument/2006/relationships/slide" Target="slides/slide24.xml"/><Relationship Id="rId114" Type="http://schemas.openxmlformats.org/officeDocument/2006/relationships/slide" Target="slides/slide89.xml"/><Relationship Id="rId119" Type="http://schemas.openxmlformats.org/officeDocument/2006/relationships/slide" Target="slides/slide94.xml"/><Relationship Id="rId44" Type="http://schemas.openxmlformats.org/officeDocument/2006/relationships/slide" Target="slides/slide19.xml"/><Relationship Id="rId60" Type="http://schemas.openxmlformats.org/officeDocument/2006/relationships/slide" Target="slides/slide35.xml"/><Relationship Id="rId65" Type="http://schemas.openxmlformats.org/officeDocument/2006/relationships/slide" Target="slides/slide40.xml"/><Relationship Id="rId81" Type="http://schemas.openxmlformats.org/officeDocument/2006/relationships/slide" Target="slides/slide56.xml"/><Relationship Id="rId86" Type="http://schemas.openxmlformats.org/officeDocument/2006/relationships/slide" Target="slides/slide61.xml"/><Relationship Id="rId13" Type="http://schemas.openxmlformats.org/officeDocument/2006/relationships/slideMaster" Target="slideMasters/slideMaster10.xml"/><Relationship Id="rId18" Type="http://schemas.openxmlformats.org/officeDocument/2006/relationships/slideMaster" Target="slideMasters/slideMaster15.xml"/><Relationship Id="rId39" Type="http://schemas.openxmlformats.org/officeDocument/2006/relationships/slide" Target="slides/slide14.xml"/><Relationship Id="rId109" Type="http://schemas.openxmlformats.org/officeDocument/2006/relationships/slide" Target="slides/slide84.xml"/><Relationship Id="rId34" Type="http://schemas.openxmlformats.org/officeDocument/2006/relationships/slide" Target="slides/slide9.xml"/><Relationship Id="rId50" Type="http://schemas.openxmlformats.org/officeDocument/2006/relationships/slide" Target="slides/slide25.xml"/><Relationship Id="rId55" Type="http://schemas.openxmlformats.org/officeDocument/2006/relationships/slide" Target="slides/slide30.xml"/><Relationship Id="rId76" Type="http://schemas.openxmlformats.org/officeDocument/2006/relationships/slide" Target="slides/slide51.xml"/><Relationship Id="rId97" Type="http://schemas.openxmlformats.org/officeDocument/2006/relationships/slide" Target="slides/slide72.xml"/><Relationship Id="rId104" Type="http://schemas.openxmlformats.org/officeDocument/2006/relationships/slide" Target="slides/slide79.xml"/><Relationship Id="rId120" Type="http://schemas.openxmlformats.org/officeDocument/2006/relationships/slide" Target="slides/slide95.xml"/><Relationship Id="rId125" Type="http://schemas.openxmlformats.org/officeDocument/2006/relationships/viewProps" Target="viewProps.xml"/><Relationship Id="rId7" Type="http://schemas.openxmlformats.org/officeDocument/2006/relationships/slideMaster" Target="slideMasters/slideMaster4.xml"/><Relationship Id="rId71" Type="http://schemas.openxmlformats.org/officeDocument/2006/relationships/slide" Target="slides/slide46.xml"/><Relationship Id="rId92"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4.xml"/><Relationship Id="rId24" Type="http://schemas.openxmlformats.org/officeDocument/2006/relationships/slideMaster" Target="slideMasters/slideMaster21.xml"/><Relationship Id="rId40" Type="http://schemas.openxmlformats.org/officeDocument/2006/relationships/slide" Target="slides/slide15.xml"/><Relationship Id="rId45" Type="http://schemas.openxmlformats.org/officeDocument/2006/relationships/slide" Target="slides/slide20.xml"/><Relationship Id="rId66" Type="http://schemas.openxmlformats.org/officeDocument/2006/relationships/slide" Target="slides/slide41.xml"/><Relationship Id="rId87" Type="http://schemas.openxmlformats.org/officeDocument/2006/relationships/slide" Target="slides/slide62.xml"/><Relationship Id="rId110" Type="http://schemas.openxmlformats.org/officeDocument/2006/relationships/slide" Target="slides/slide85.xml"/><Relationship Id="rId115" Type="http://schemas.openxmlformats.org/officeDocument/2006/relationships/slide" Target="slides/slide90.xml"/><Relationship Id="rId61" Type="http://schemas.openxmlformats.org/officeDocument/2006/relationships/slide" Target="slides/slide36.xml"/><Relationship Id="rId82" Type="http://schemas.openxmlformats.org/officeDocument/2006/relationships/slide" Target="slides/slide57.xml"/><Relationship Id="rId19" Type="http://schemas.openxmlformats.org/officeDocument/2006/relationships/slideMaster" Target="slideMasters/slideMaster16.xml"/><Relationship Id="rId14" Type="http://schemas.openxmlformats.org/officeDocument/2006/relationships/slideMaster" Target="slideMasters/slideMaster11.xml"/><Relationship Id="rId30" Type="http://schemas.openxmlformats.org/officeDocument/2006/relationships/slide" Target="slides/slide5.xml"/><Relationship Id="rId35" Type="http://schemas.openxmlformats.org/officeDocument/2006/relationships/slide" Target="slides/slide10.xml"/><Relationship Id="rId56" Type="http://schemas.openxmlformats.org/officeDocument/2006/relationships/slide" Target="slides/slide31.xml"/><Relationship Id="rId77" Type="http://schemas.openxmlformats.org/officeDocument/2006/relationships/slide" Target="slides/slide52.xml"/><Relationship Id="rId100" Type="http://schemas.openxmlformats.org/officeDocument/2006/relationships/slide" Target="slides/slide75.xml"/><Relationship Id="rId105" Type="http://schemas.openxmlformats.org/officeDocument/2006/relationships/slide" Target="slides/slide80.xml"/><Relationship Id="rId126"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26.xml"/><Relationship Id="rId72" Type="http://schemas.openxmlformats.org/officeDocument/2006/relationships/slide" Target="slides/slide47.xml"/><Relationship Id="rId93" Type="http://schemas.openxmlformats.org/officeDocument/2006/relationships/slide" Target="slides/slide68.xml"/><Relationship Id="rId98" Type="http://schemas.openxmlformats.org/officeDocument/2006/relationships/slide" Target="slides/slide73.xml"/><Relationship Id="rId121" Type="http://schemas.openxmlformats.org/officeDocument/2006/relationships/slide" Target="slides/slide96.xml"/><Relationship Id="rId3" Type="http://schemas.openxmlformats.org/officeDocument/2006/relationships/customXml" Target="../customXml/item3.xml"/><Relationship Id="rId25" Type="http://schemas.openxmlformats.org/officeDocument/2006/relationships/slideMaster" Target="slideMasters/slideMaster22.xml"/><Relationship Id="rId46" Type="http://schemas.openxmlformats.org/officeDocument/2006/relationships/slide" Target="slides/slide21.xml"/><Relationship Id="rId67" Type="http://schemas.openxmlformats.org/officeDocument/2006/relationships/slide" Target="slides/slide42.xml"/><Relationship Id="rId116" Type="http://schemas.openxmlformats.org/officeDocument/2006/relationships/slide" Target="slides/slide91.xml"/><Relationship Id="rId20" Type="http://schemas.openxmlformats.org/officeDocument/2006/relationships/slideMaster" Target="slideMasters/slideMaster17.xml"/><Relationship Id="rId41" Type="http://schemas.openxmlformats.org/officeDocument/2006/relationships/slide" Target="slides/slide16.xml"/><Relationship Id="rId62" Type="http://schemas.openxmlformats.org/officeDocument/2006/relationships/slide" Target="slides/slide37.xml"/><Relationship Id="rId83" Type="http://schemas.openxmlformats.org/officeDocument/2006/relationships/slide" Target="slides/slide58.xml"/><Relationship Id="rId88" Type="http://schemas.openxmlformats.org/officeDocument/2006/relationships/slide" Target="slides/slide63.xml"/><Relationship Id="rId111" Type="http://schemas.openxmlformats.org/officeDocument/2006/relationships/slide" Target="slides/slide86.xml"/><Relationship Id="rId15" Type="http://schemas.openxmlformats.org/officeDocument/2006/relationships/slideMaster" Target="slideMasters/slideMaster12.xml"/><Relationship Id="rId36" Type="http://schemas.openxmlformats.org/officeDocument/2006/relationships/slide" Target="slides/slide11.xml"/><Relationship Id="rId57" Type="http://schemas.openxmlformats.org/officeDocument/2006/relationships/slide" Target="slides/slide32.xml"/><Relationship Id="rId106" Type="http://schemas.openxmlformats.org/officeDocument/2006/relationships/slide" Target="slides/slide81.xml"/><Relationship Id="rId127" Type="http://schemas.openxmlformats.org/officeDocument/2006/relationships/tableStyles" Target="tableStyles.xml"/><Relationship Id="rId10" Type="http://schemas.openxmlformats.org/officeDocument/2006/relationships/slideMaster" Target="slideMasters/slideMaster7.xml"/><Relationship Id="rId31" Type="http://schemas.openxmlformats.org/officeDocument/2006/relationships/slide" Target="slides/slide6.xml"/><Relationship Id="rId52" Type="http://schemas.openxmlformats.org/officeDocument/2006/relationships/slide" Target="slides/slide27.xml"/><Relationship Id="rId73" Type="http://schemas.openxmlformats.org/officeDocument/2006/relationships/slide" Target="slides/slide48.xml"/><Relationship Id="rId78" Type="http://schemas.openxmlformats.org/officeDocument/2006/relationships/slide" Target="slides/slide53.xml"/><Relationship Id="rId94" Type="http://schemas.openxmlformats.org/officeDocument/2006/relationships/slide" Target="slides/slide69.xml"/><Relationship Id="rId99" Type="http://schemas.openxmlformats.org/officeDocument/2006/relationships/slide" Target="slides/slide74.xml"/><Relationship Id="rId101" Type="http://schemas.openxmlformats.org/officeDocument/2006/relationships/slide" Target="slides/slide76.xml"/><Relationship Id="rId122"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Master" Target="slideMasters/slideMaster6.xml"/></Relationships>
</file>

<file path=ppt/comments/comment1.xml><?xml version="1.0" encoding="utf-8"?>
<p:cmLst xmlns:a="http://schemas.openxmlformats.org/drawingml/2006/main" xmlns:r="http://schemas.openxmlformats.org/officeDocument/2006/relationships" xmlns:p="http://schemas.openxmlformats.org/presentationml/2006/main">
  <p:cm authorId="4" dt="2022-03-21T06:58:05.576" idx="1">
    <p:pos x="10" y="10"/>
    <p:text>Expose bill management API for customer billing profile information for account id, service id and invoice id</p:text>
    <p:extLst>
      <p:ext uri="{C676402C-5697-4E1C-873F-D02D1690AC5C}">
        <p15:threadingInfo xmlns:p15="http://schemas.microsoft.com/office/powerpoint/2012/main" timeZoneBias="-6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18.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wmf"/></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wmf>
</file>

<file path=ppt/media/image2.png>
</file>

<file path=ppt/media/image3.png>
</file>

<file path=ppt/media/image4.png>
</file>

<file path=ppt/media/image40.png>
</file>

<file path=ppt/media/image41.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1.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1.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21.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Master" Target="../slideMasters/slideMaster21.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1.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21.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1.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1.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1.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1.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739391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1286942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5342216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8322869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4170961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46742214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32306514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29037082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417320280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15817482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36346896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919127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935530569"/>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8412887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93588109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9782553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3112902099"/>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221530750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81791885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02232008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6081"/>
            <a:ext cx="12192000" cy="6858000"/>
          </a:xfrm>
          <a:prstGeom prst="rect">
            <a:avLst/>
          </a:prstGeom>
        </p:spPr>
      </p:pic>
    </p:spTree>
    <p:extLst>
      <p:ext uri="{BB962C8B-B14F-4D97-AF65-F5344CB8AC3E}">
        <p14:creationId xmlns:p14="http://schemas.microsoft.com/office/powerpoint/2010/main" val="392995649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1430"/>
            <a:ext cx="12192000" cy="6858000"/>
          </a:xfrm>
          <a:prstGeom prst="rect">
            <a:avLst/>
          </a:prstGeom>
        </p:spPr>
      </p:pic>
      <p:sp>
        <p:nvSpPr>
          <p:cNvPr id="4" name="Title 1">
            <a:extLst>
              <a:ext uri="{FF2B5EF4-FFF2-40B4-BE49-F238E27FC236}">
                <a16:creationId xmlns:a16="http://schemas.microsoft.com/office/drawing/2014/main" id="{769B11EA-C6D0-4AEF-8280-8974D69A3C92}"/>
              </a:ext>
            </a:extLst>
          </p:cNvPr>
          <p:cNvSpPr txBox="1">
            <a:spLocks/>
          </p:cNvSpPr>
          <p:nvPr userDrawn="1"/>
        </p:nvSpPr>
        <p:spPr>
          <a:xfrm>
            <a:off x="1423755" y="3429451"/>
            <a:ext cx="3342555" cy="1110338"/>
          </a:xfrm>
          <a:prstGeom prst="rect">
            <a:avLst/>
          </a:prstGeom>
        </p:spPr>
        <p:txBody>
          <a:bodyPr vert="horz" lIns="0" tIns="0" rIns="0" bIns="0" rtlCol="0" anchor="ctr">
            <a:noAutofit/>
          </a:bodyPr>
          <a:lstStyle>
            <a:lvl1pPr algn="l" defTabSz="914400" rtl="0" eaLnBrk="1" latinLnBrk="0" hangingPunct="1">
              <a:lnSpc>
                <a:spcPct val="90000"/>
              </a:lnSpc>
              <a:spcBef>
                <a:spcPts val="0"/>
              </a:spcBef>
              <a:buNone/>
              <a:defRPr sz="28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Century Gothic"/>
                <a:ea typeface="+mj-ea"/>
                <a:cs typeface="+mj-cs"/>
              </a:rPr>
              <a:t>Add presentation title</a:t>
            </a:r>
            <a:endParaRPr kumimoji="0" lang="en-GB" sz="2800" b="1" i="0" u="none" strike="noStrike" kern="1200" cap="none" spc="0" normalizeH="0" baseline="0" noProof="0" dirty="0">
              <a:ln>
                <a:noFill/>
              </a:ln>
              <a:solidFill>
                <a:prstClr val="black"/>
              </a:solidFill>
              <a:effectLst/>
              <a:uLnTx/>
              <a:uFillTx/>
              <a:latin typeface="Century Gothic"/>
              <a:ea typeface="+mj-ea"/>
              <a:cs typeface="+mj-cs"/>
            </a:endParaRPr>
          </a:p>
        </p:txBody>
      </p:sp>
      <p:sp>
        <p:nvSpPr>
          <p:cNvPr id="5"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1424508" y="4705900"/>
            <a:ext cx="3342332" cy="415781"/>
          </a:xfrm>
          <a:prstGeom prst="rect">
            <a:avLst/>
          </a:prstGeom>
        </p:spPr>
        <p:txBody>
          <a:bodyPr anchor="ctr"/>
          <a:lstStyle>
            <a:lvl1pPr marL="0" indent="0">
              <a:spcBef>
                <a:spcPts val="0"/>
              </a:spcBef>
              <a:buNone/>
              <a:defRPr sz="1800" i="1">
                <a:solidFill>
                  <a:schemeClr val="bg1"/>
                </a:solidFill>
              </a:defRPr>
            </a:lvl1pPr>
          </a:lstStyle>
          <a:p>
            <a:pPr lvl="0"/>
            <a:r>
              <a:rPr lang="en-US" dirty="0"/>
              <a:t>Date</a:t>
            </a:r>
            <a:endParaRPr lang="en-GB" dirty="0"/>
          </a:p>
        </p:txBody>
      </p:sp>
    </p:spTree>
    <p:extLst>
      <p:ext uri="{BB962C8B-B14F-4D97-AF65-F5344CB8AC3E}">
        <p14:creationId xmlns:p14="http://schemas.microsoft.com/office/powerpoint/2010/main" val="226621018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with oval and imag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63E563C-5802-431D-B9EE-EA49C5812A19}"/>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a:stretch/>
        </p:blipFill>
        <p:spPr>
          <a:xfrm>
            <a:off x="1185" y="0"/>
            <a:ext cx="12190816" cy="6858000"/>
          </a:xfrm>
          <a:prstGeom prst="rect">
            <a:avLst/>
          </a:prstGeom>
        </p:spPr>
      </p:pic>
      <p:sp>
        <p:nvSpPr>
          <p:cNvPr id="15" name="Callout: Bent Line 14">
            <a:extLst>
              <a:ext uri="{FF2B5EF4-FFF2-40B4-BE49-F238E27FC236}">
                <a16:creationId xmlns:a16="http://schemas.microsoft.com/office/drawing/2014/main" id="{824D86B4-5F1B-4FC2-B205-C62806D45397}"/>
              </a:ext>
            </a:extLst>
          </p:cNvPr>
          <p:cNvSpPr/>
          <p:nvPr userDrawn="1"/>
        </p:nvSpPr>
        <p:spPr>
          <a:xfrm>
            <a:off x="13272090" y="1"/>
            <a:ext cx="1855694" cy="4627418"/>
          </a:xfrm>
          <a:prstGeom prst="borderCallout2">
            <a:avLst>
              <a:gd name="adj1" fmla="val 18750"/>
              <a:gd name="adj2" fmla="val -8333"/>
              <a:gd name="adj3" fmla="val 18750"/>
              <a:gd name="adj4" fmla="val -16667"/>
              <a:gd name="adj5" fmla="val 37545"/>
              <a:gd name="adj6" fmla="val -55583"/>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Century Gothic"/>
                <a:ea typeface="+mn-ea"/>
                <a:cs typeface="+mn-cs"/>
              </a:rPr>
              <a:t>UPDATE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View &gt; Master &gt; Slide master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top layer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Insert new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Size and crop without distorting the image by using crop to fit or by holding down the shift key.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image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Close master view</a:t>
            </a:r>
          </a:p>
        </p:txBody>
      </p:sp>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6215" y="2602681"/>
            <a:ext cx="2972985" cy="1110338"/>
          </a:xfrm>
        </p:spPr>
        <p:txBody>
          <a:bodyPr anchor="ctr"/>
          <a:lstStyle>
            <a:lvl1pPr>
              <a:spcBef>
                <a:spcPts val="0"/>
              </a:spcBef>
              <a:defRPr sz="2800"/>
            </a:lvl1pPr>
          </a:lstStyle>
          <a:p>
            <a:r>
              <a:rPr lang="en-US" dirty="0"/>
              <a:t>Add presentation title</a:t>
            </a:r>
            <a:endParaRPr lang="en-GB" dirty="0"/>
          </a:p>
        </p:txBody>
      </p:sp>
      <p:sp>
        <p:nvSpPr>
          <p:cNvPr id="20"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6968" y="3879130"/>
            <a:ext cx="2972787" cy="415781"/>
          </a:xfrm>
          <a:prstGeom prst="rect">
            <a:avLst/>
          </a:prstGeom>
        </p:spPr>
        <p:txBody>
          <a:bodyPr anchor="ctr"/>
          <a:lstStyle>
            <a:lvl1pPr marL="0" indent="0">
              <a:spcBef>
                <a:spcPts val="0"/>
              </a:spcBef>
              <a:buNone/>
              <a:defRPr sz="1800" i="1">
                <a:solidFill>
                  <a:schemeClr val="bg1"/>
                </a:solidFill>
              </a:defRPr>
            </a:lvl1pPr>
          </a:lstStyle>
          <a:p>
            <a:pPr lvl="0"/>
            <a:r>
              <a:rPr lang="en-US" dirty="0"/>
              <a:t>Add subtitle</a:t>
            </a:r>
            <a:endParaRPr lang="en-GB" dirty="0"/>
          </a:p>
        </p:txBody>
      </p:sp>
    </p:spTree>
    <p:extLst>
      <p:ext uri="{BB962C8B-B14F-4D97-AF65-F5344CB8AC3E}">
        <p14:creationId xmlns:p14="http://schemas.microsoft.com/office/powerpoint/2010/main" val="17431909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7257897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63E563C-5802-431D-B9EE-EA49C5812A19}"/>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a:stretch/>
        </p:blipFill>
        <p:spPr>
          <a:xfrm>
            <a:off x="-12700" y="546100"/>
            <a:ext cx="7315212" cy="6002481"/>
          </a:xfrm>
          <a:prstGeom prst="rect">
            <a:avLst/>
          </a:prstGeom>
        </p:spPr>
      </p:pic>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390215" y="2412181"/>
            <a:ext cx="2972985" cy="1110338"/>
          </a:xfrm>
        </p:spPr>
        <p:txBody>
          <a:bodyPr anchor="ctr"/>
          <a:lstStyle>
            <a:lvl1pPr>
              <a:spcBef>
                <a:spcPts val="0"/>
              </a:spcBef>
              <a:defRPr sz="2800"/>
            </a:lvl1pPr>
          </a:lstStyle>
          <a:p>
            <a:r>
              <a:rPr lang="en-US" dirty="0"/>
              <a:t>Add presentation title</a:t>
            </a:r>
            <a:endParaRPr lang="en-GB" dirty="0"/>
          </a:p>
        </p:txBody>
      </p:sp>
      <p:sp>
        <p:nvSpPr>
          <p:cNvPr id="5"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390968" y="3688630"/>
            <a:ext cx="2972787" cy="415781"/>
          </a:xfrm>
          <a:prstGeom prst="rect">
            <a:avLst/>
          </a:prstGeom>
        </p:spPr>
        <p:txBody>
          <a:bodyPr anchor="ctr"/>
          <a:lstStyle>
            <a:lvl1pPr marL="0" indent="0">
              <a:spcBef>
                <a:spcPts val="0"/>
              </a:spcBef>
              <a:buNone/>
              <a:defRPr sz="1800" i="1">
                <a:solidFill>
                  <a:schemeClr val="bg1"/>
                </a:solidFill>
              </a:defRPr>
            </a:lvl1pPr>
          </a:lstStyle>
          <a:p>
            <a:pPr lvl="0"/>
            <a:r>
              <a:rPr lang="en-US" dirty="0"/>
              <a:t>Add subtitle</a:t>
            </a:r>
            <a:endParaRPr lang="en-GB" dirty="0"/>
          </a:p>
        </p:txBody>
      </p:sp>
    </p:spTree>
    <p:extLst>
      <p:ext uri="{BB962C8B-B14F-4D97-AF65-F5344CB8AC3E}">
        <p14:creationId xmlns:p14="http://schemas.microsoft.com/office/powerpoint/2010/main" val="1853115664"/>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with inversed oval and imag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63E563C-5802-431D-B9EE-EA49C5812A19}"/>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a:stretch/>
        </p:blipFill>
        <p:spPr>
          <a:xfrm>
            <a:off x="-12700" y="546100"/>
            <a:ext cx="7315212" cy="6002481"/>
          </a:xfrm>
          <a:prstGeom prst="rect">
            <a:avLst/>
          </a:prstGeom>
        </p:spPr>
      </p:pic>
      <p:sp>
        <p:nvSpPr>
          <p:cNvPr id="15" name="Callout: Bent Line 14">
            <a:extLst>
              <a:ext uri="{FF2B5EF4-FFF2-40B4-BE49-F238E27FC236}">
                <a16:creationId xmlns:a16="http://schemas.microsoft.com/office/drawing/2014/main" id="{824D86B4-5F1B-4FC2-B205-C62806D45397}"/>
              </a:ext>
            </a:extLst>
          </p:cNvPr>
          <p:cNvSpPr/>
          <p:nvPr userDrawn="1"/>
        </p:nvSpPr>
        <p:spPr>
          <a:xfrm>
            <a:off x="13272090" y="1"/>
            <a:ext cx="1855694" cy="4627418"/>
          </a:xfrm>
          <a:prstGeom prst="borderCallout2">
            <a:avLst>
              <a:gd name="adj1" fmla="val 18750"/>
              <a:gd name="adj2" fmla="val -8333"/>
              <a:gd name="adj3" fmla="val 18750"/>
              <a:gd name="adj4" fmla="val -16667"/>
              <a:gd name="adj5" fmla="val 37545"/>
              <a:gd name="adj6" fmla="val -55583"/>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Century Gothic"/>
                <a:ea typeface="+mn-ea"/>
                <a:cs typeface="+mn-cs"/>
              </a:rPr>
              <a:t>UPDATE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View &gt; Master &gt; Slide master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top layer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Insert new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Size and crop without distorting the image by using crop to fit or by holding down the shift key.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image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Close master view</a:t>
            </a:r>
          </a:p>
        </p:txBody>
      </p:sp>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426408" y="2316354"/>
            <a:ext cx="2972985" cy="1110338"/>
          </a:xfrm>
        </p:spPr>
        <p:txBody>
          <a:bodyPr anchor="ctr"/>
          <a:lstStyle>
            <a:lvl1pPr>
              <a:spcBef>
                <a:spcPts val="0"/>
              </a:spcBef>
              <a:defRPr sz="2800"/>
            </a:lvl1pPr>
          </a:lstStyle>
          <a:p>
            <a:r>
              <a:rPr lang="en-US" dirty="0"/>
              <a:t>Add presentation title</a:t>
            </a:r>
            <a:endParaRPr lang="en-GB" dirty="0"/>
          </a:p>
        </p:txBody>
      </p:sp>
      <p:sp>
        <p:nvSpPr>
          <p:cNvPr id="20"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427161" y="3592803"/>
            <a:ext cx="2972787" cy="415781"/>
          </a:xfrm>
          <a:prstGeom prst="rect">
            <a:avLst/>
          </a:prstGeom>
        </p:spPr>
        <p:txBody>
          <a:bodyPr anchor="ctr"/>
          <a:lstStyle>
            <a:lvl1pPr marL="0" indent="0">
              <a:spcBef>
                <a:spcPts val="0"/>
              </a:spcBef>
              <a:buNone/>
              <a:defRPr sz="1800" i="1">
                <a:solidFill>
                  <a:schemeClr val="bg1"/>
                </a:solidFill>
              </a:defRPr>
            </a:lvl1pPr>
          </a:lstStyle>
          <a:p>
            <a:pPr lvl="0"/>
            <a:r>
              <a:rPr lang="en-US" dirty="0"/>
              <a:t>Add subtitle</a:t>
            </a:r>
            <a:endParaRPr lang="en-GB" dirty="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54" y="-2308"/>
            <a:ext cx="12192000" cy="6858000"/>
          </a:xfrm>
          <a:prstGeom prst="rect">
            <a:avLst/>
          </a:prstGeom>
        </p:spPr>
      </p:pic>
      <p:sp>
        <p:nvSpPr>
          <p:cNvPr id="9" name="Title 1">
            <a:extLst>
              <a:ext uri="{FF2B5EF4-FFF2-40B4-BE49-F238E27FC236}">
                <a16:creationId xmlns:a16="http://schemas.microsoft.com/office/drawing/2014/main" id="{769B11EA-C6D0-4AEF-8280-8974D69A3C92}"/>
              </a:ext>
            </a:extLst>
          </p:cNvPr>
          <p:cNvSpPr txBox="1">
            <a:spLocks/>
          </p:cNvSpPr>
          <p:nvPr userDrawn="1"/>
        </p:nvSpPr>
        <p:spPr>
          <a:xfrm>
            <a:off x="7390215" y="2412181"/>
            <a:ext cx="2972985" cy="1110338"/>
          </a:xfrm>
          <a:prstGeom prst="rect">
            <a:avLst/>
          </a:prstGeom>
        </p:spPr>
        <p:txBody>
          <a:bodyPr vert="horz" lIns="0" tIns="0" rIns="0" bIns="0" rtlCol="0" anchor="ctr">
            <a:noAutofit/>
          </a:bodyPr>
          <a:lstStyle>
            <a:lvl1pPr algn="l" defTabSz="914400" rtl="0" eaLnBrk="1" latinLnBrk="0" hangingPunct="1">
              <a:lnSpc>
                <a:spcPct val="90000"/>
              </a:lnSpc>
              <a:spcBef>
                <a:spcPts val="0"/>
              </a:spcBef>
              <a:buNone/>
              <a:defRPr sz="28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a:ea typeface="+mj-ea"/>
                <a:cs typeface="+mj-cs"/>
              </a:rPr>
              <a:t>Add presentation title</a:t>
            </a:r>
            <a:endParaRPr kumimoji="0" lang="en-GB" sz="2800" b="1" i="0" u="none" strike="noStrike" kern="1200" cap="none" spc="0" normalizeH="0" baseline="0" noProof="0" dirty="0">
              <a:ln>
                <a:noFill/>
              </a:ln>
              <a:solidFill>
                <a:prstClr val="black"/>
              </a:solidFill>
              <a:effectLst/>
              <a:uLnTx/>
              <a:uFillTx/>
              <a:latin typeface="Century Gothic"/>
              <a:ea typeface="+mj-ea"/>
              <a:cs typeface="+mj-cs"/>
            </a:endParaRPr>
          </a:p>
        </p:txBody>
      </p:sp>
      <p:sp>
        <p:nvSpPr>
          <p:cNvPr id="10" name="Text Placeholder 19">
            <a:extLst>
              <a:ext uri="{FF2B5EF4-FFF2-40B4-BE49-F238E27FC236}">
                <a16:creationId xmlns:a16="http://schemas.microsoft.com/office/drawing/2014/main" id="{0FAD6190-E2A1-4B8A-B7E6-F74781C2D078}"/>
              </a:ext>
            </a:extLst>
          </p:cNvPr>
          <p:cNvSpPr>
            <a:spLocks noGrp="1"/>
          </p:cNvSpPr>
          <p:nvPr>
            <p:ph type="body" sz="quarter" idx="11" hasCustomPrompt="1"/>
          </p:nvPr>
        </p:nvSpPr>
        <p:spPr>
          <a:xfrm>
            <a:off x="7390968" y="3688630"/>
            <a:ext cx="2972787" cy="415781"/>
          </a:xfrm>
          <a:prstGeom prst="rect">
            <a:avLst/>
          </a:prstGeom>
        </p:spPr>
        <p:txBody>
          <a:bodyPr anchor="ctr"/>
          <a:lstStyle>
            <a:lvl1pPr marL="0" indent="0">
              <a:spcBef>
                <a:spcPts val="0"/>
              </a:spcBef>
              <a:buNone/>
              <a:defRPr sz="1800" i="1">
                <a:solidFill>
                  <a:schemeClr val="bg1"/>
                </a:solidFill>
              </a:defRPr>
            </a:lvl1pPr>
          </a:lstStyle>
          <a:p>
            <a:pPr lvl="0"/>
            <a:r>
              <a:rPr lang="en-US" dirty="0"/>
              <a:t>Add subtitle</a:t>
            </a:r>
            <a:endParaRPr lang="en-GB" dirty="0"/>
          </a:p>
        </p:txBody>
      </p:sp>
    </p:spTree>
    <p:extLst>
      <p:ext uri="{BB962C8B-B14F-4D97-AF65-F5344CB8AC3E}">
        <p14:creationId xmlns:p14="http://schemas.microsoft.com/office/powerpoint/2010/main" val="275742322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y'ello oval and imag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9E0FEB49-F878-4F94-8F28-15BEAD80808B}"/>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a:stretch/>
        </p:blipFill>
        <p:spPr>
          <a:xfrm>
            <a:off x="-12700" y="0"/>
            <a:ext cx="12192000" cy="7213599"/>
          </a:xfrm>
          <a:prstGeom prst="rect">
            <a:avLst/>
          </a:prstGeom>
        </p:spPr>
      </p:pic>
      <p:sp>
        <p:nvSpPr>
          <p:cNvPr id="15" name="Callout: Bent Line 14">
            <a:extLst>
              <a:ext uri="{FF2B5EF4-FFF2-40B4-BE49-F238E27FC236}">
                <a16:creationId xmlns:a16="http://schemas.microsoft.com/office/drawing/2014/main" id="{824D86B4-5F1B-4FC2-B205-C62806D45397}"/>
              </a:ext>
            </a:extLst>
          </p:cNvPr>
          <p:cNvSpPr/>
          <p:nvPr userDrawn="1"/>
        </p:nvSpPr>
        <p:spPr>
          <a:xfrm>
            <a:off x="13272090" y="1"/>
            <a:ext cx="1855694" cy="4627418"/>
          </a:xfrm>
          <a:prstGeom prst="borderCallout2">
            <a:avLst>
              <a:gd name="adj1" fmla="val 18750"/>
              <a:gd name="adj2" fmla="val -8333"/>
              <a:gd name="adj3" fmla="val 18750"/>
              <a:gd name="adj4" fmla="val -16667"/>
              <a:gd name="adj5" fmla="val 37545"/>
              <a:gd name="adj6" fmla="val -55583"/>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Century Gothic"/>
                <a:ea typeface="+mn-ea"/>
                <a:cs typeface="+mn-cs"/>
              </a:rPr>
              <a:t>UPDATE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View &gt; Master &gt; Slide master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top layer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Insert new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Size and crop without distorting the image by using crop to fit or by holding down the shift key.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image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Close master view</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700" y="279401"/>
            <a:ext cx="12192000" cy="6858000"/>
          </a:xfrm>
          <a:prstGeom prst="rect">
            <a:avLst/>
          </a:prstGeom>
        </p:spPr>
      </p:pic>
      <p:sp>
        <p:nvSpPr>
          <p:cNvPr id="6"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6215" y="2602681"/>
            <a:ext cx="2972985" cy="1110338"/>
          </a:xfrm>
        </p:spPr>
        <p:txBody>
          <a:bodyPr anchor="ctr"/>
          <a:lstStyle>
            <a:lvl1pPr>
              <a:spcBef>
                <a:spcPts val="0"/>
              </a:spcBef>
              <a:defRPr sz="2800"/>
            </a:lvl1pPr>
          </a:lstStyle>
          <a:p>
            <a:r>
              <a:rPr lang="en-US" dirty="0"/>
              <a:t>Add presentation title</a:t>
            </a:r>
            <a:endParaRPr lang="en-GB" dirty="0"/>
          </a:p>
        </p:txBody>
      </p:sp>
      <p:sp>
        <p:nvSpPr>
          <p:cNvPr id="7"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6968" y="3879130"/>
            <a:ext cx="2972787" cy="415781"/>
          </a:xfrm>
          <a:prstGeom prst="rect">
            <a:avLst/>
          </a:prstGeom>
        </p:spPr>
        <p:txBody>
          <a:bodyPr anchor="ctr"/>
          <a:lstStyle>
            <a:lvl1pPr marL="0" indent="0">
              <a:spcBef>
                <a:spcPts val="0"/>
              </a:spcBef>
              <a:buNone/>
              <a:defRPr sz="1800" i="1">
                <a:solidFill>
                  <a:schemeClr val="bg1"/>
                </a:solidFill>
              </a:defRPr>
            </a:lvl1pPr>
          </a:lstStyle>
          <a:p>
            <a:pPr lvl="0"/>
            <a:r>
              <a:rPr lang="en-US" dirty="0"/>
              <a:t>Add subtitle</a:t>
            </a:r>
            <a:endParaRPr lang="en-GB" dirty="0"/>
          </a:p>
        </p:txBody>
      </p:sp>
    </p:spTree>
    <p:extLst>
      <p:ext uri="{BB962C8B-B14F-4D97-AF65-F5344CB8AC3E}">
        <p14:creationId xmlns:p14="http://schemas.microsoft.com/office/powerpoint/2010/main" val="359448636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Inversed full oval with imag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6CCD23B-400C-41D8-893E-690E8FE2E1C2}"/>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a:stretch/>
        </p:blipFill>
        <p:spPr>
          <a:xfrm>
            <a:off x="1185" y="748144"/>
            <a:ext cx="12190816" cy="5634183"/>
          </a:xfrm>
          <a:prstGeom prst="rect">
            <a:avLst/>
          </a:prstGeom>
        </p:spPr>
      </p:pic>
      <p:sp>
        <p:nvSpPr>
          <p:cNvPr id="15" name="Callout: Bent Line 14">
            <a:extLst>
              <a:ext uri="{FF2B5EF4-FFF2-40B4-BE49-F238E27FC236}">
                <a16:creationId xmlns:a16="http://schemas.microsoft.com/office/drawing/2014/main" id="{824D86B4-5F1B-4FC2-B205-C62806D45397}"/>
              </a:ext>
            </a:extLst>
          </p:cNvPr>
          <p:cNvSpPr/>
          <p:nvPr userDrawn="1"/>
        </p:nvSpPr>
        <p:spPr>
          <a:xfrm>
            <a:off x="13272090" y="1"/>
            <a:ext cx="1855694" cy="4627418"/>
          </a:xfrm>
          <a:prstGeom prst="borderCallout2">
            <a:avLst>
              <a:gd name="adj1" fmla="val 18750"/>
              <a:gd name="adj2" fmla="val -8333"/>
              <a:gd name="adj3" fmla="val 18750"/>
              <a:gd name="adj4" fmla="val -16667"/>
              <a:gd name="adj5" fmla="val 37545"/>
              <a:gd name="adj6" fmla="val -55583"/>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Century Gothic"/>
                <a:ea typeface="+mn-ea"/>
                <a:cs typeface="+mn-cs"/>
              </a:rPr>
              <a:t>UPDATE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View &gt; Master &gt; Slide master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top layer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Insert new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Size and crop without distorting the image by using crop to fit or by holding down the shift key.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Right click on image and choose “send to back”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Century Gothic"/>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300" b="0" i="0" u="none" strike="noStrike" kern="1200" cap="none" spc="0" normalizeH="0" baseline="0" noProof="0" dirty="0">
                <a:ln>
                  <a:noFill/>
                </a:ln>
                <a:solidFill>
                  <a:srgbClr val="FFFFFF"/>
                </a:solidFill>
                <a:effectLst/>
                <a:uLnTx/>
                <a:uFillTx/>
                <a:latin typeface="Century Gothic"/>
                <a:ea typeface="+mn-ea"/>
                <a:cs typeface="+mn-cs"/>
              </a:rPr>
              <a:t>Close master view</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8489407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Yellow titl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7400" y="2593447"/>
            <a:ext cx="4689764" cy="1110338"/>
          </a:xfrm>
        </p:spPr>
        <p:txBody>
          <a:bodyPr anchor="ctr"/>
          <a:lstStyle>
            <a:lvl1pPr>
              <a:spcBef>
                <a:spcPts val="0"/>
              </a:spcBef>
              <a:defRPr sz="2800"/>
            </a:lvl1pPr>
          </a:lstStyle>
          <a:p>
            <a:r>
              <a:rPr lang="en-US" dirty="0"/>
              <a:t>Add presentation title</a:t>
            </a:r>
            <a:endParaRPr lang="en-GB" dirty="0"/>
          </a:p>
        </p:txBody>
      </p:sp>
      <p:sp>
        <p:nvSpPr>
          <p:cNvPr id="20"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8153" y="3869896"/>
            <a:ext cx="4689452" cy="415781"/>
          </a:xfrm>
          <a:prstGeom prst="rect">
            <a:avLst/>
          </a:prstGeom>
        </p:spPr>
        <p:txBody>
          <a:bodyPr anchor="ctr"/>
          <a:lstStyle>
            <a:lvl1pPr marL="0" indent="0">
              <a:spcBef>
                <a:spcPts val="0"/>
              </a:spcBef>
              <a:buNone/>
              <a:defRPr sz="1800" i="1"/>
            </a:lvl1pPr>
          </a:lstStyle>
          <a:p>
            <a:pPr lvl="0"/>
            <a:r>
              <a:rPr lang="en-US" dirty="0"/>
              <a:t>Add subtitle</a:t>
            </a:r>
            <a:endParaRPr lang="en-GB" dirty="0"/>
          </a:p>
        </p:txBody>
      </p:sp>
    </p:spTree>
    <p:extLst>
      <p:ext uri="{BB962C8B-B14F-4D97-AF65-F5344CB8AC3E}">
        <p14:creationId xmlns:p14="http://schemas.microsoft.com/office/powerpoint/2010/main" val="143185373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7400" y="2593447"/>
            <a:ext cx="4689764" cy="1110338"/>
          </a:xfrm>
        </p:spPr>
        <p:txBody>
          <a:bodyPr anchor="ctr"/>
          <a:lstStyle>
            <a:lvl1pPr>
              <a:spcBef>
                <a:spcPts val="0"/>
              </a:spcBef>
              <a:defRPr sz="2800"/>
            </a:lvl1pPr>
          </a:lstStyle>
          <a:p>
            <a:r>
              <a:rPr lang="en-US" dirty="0"/>
              <a:t>Add presentation title</a:t>
            </a:r>
            <a:endParaRPr lang="en-GB" dirty="0"/>
          </a:p>
        </p:txBody>
      </p:sp>
      <p:sp>
        <p:nvSpPr>
          <p:cNvPr id="6"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8153" y="3869896"/>
            <a:ext cx="4689452" cy="415781"/>
          </a:xfrm>
          <a:prstGeom prst="rect">
            <a:avLst/>
          </a:prstGeom>
        </p:spPr>
        <p:txBody>
          <a:bodyPr anchor="ctr"/>
          <a:lstStyle>
            <a:lvl1pPr marL="0" indent="0">
              <a:spcBef>
                <a:spcPts val="0"/>
              </a:spcBef>
              <a:buNone/>
              <a:defRPr sz="1800" i="1"/>
            </a:lvl1pPr>
          </a:lstStyle>
          <a:p>
            <a:pPr lvl="0"/>
            <a:r>
              <a:rPr lang="en-US" dirty="0"/>
              <a:t>Add subtitle</a:t>
            </a:r>
            <a:endParaRPr lang="en-GB" dirty="0"/>
          </a:p>
        </p:txBody>
      </p:sp>
    </p:spTree>
    <p:extLst>
      <p:ext uri="{BB962C8B-B14F-4D97-AF65-F5344CB8AC3E}">
        <p14:creationId xmlns:p14="http://schemas.microsoft.com/office/powerpoint/2010/main" val="66377733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White titl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E11EE3D-F982-48D6-B886-E22A5EFB58C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7400" y="2593447"/>
            <a:ext cx="4689764" cy="1110338"/>
          </a:xfrm>
        </p:spPr>
        <p:txBody>
          <a:bodyPr anchor="ctr"/>
          <a:lstStyle>
            <a:lvl1pPr>
              <a:spcBef>
                <a:spcPts val="0"/>
              </a:spcBef>
              <a:defRPr sz="2800"/>
            </a:lvl1pPr>
          </a:lstStyle>
          <a:p>
            <a:r>
              <a:rPr lang="en-US" dirty="0"/>
              <a:t>Add presentation title</a:t>
            </a:r>
            <a:endParaRPr lang="en-GB" dirty="0"/>
          </a:p>
        </p:txBody>
      </p:sp>
      <p:sp>
        <p:nvSpPr>
          <p:cNvPr id="20"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8153" y="3869896"/>
            <a:ext cx="4689452" cy="415781"/>
          </a:xfrm>
          <a:prstGeom prst="rect">
            <a:avLst/>
          </a:prstGeom>
        </p:spPr>
        <p:txBody>
          <a:bodyPr anchor="ctr"/>
          <a:lstStyle>
            <a:lvl1pPr marL="0" indent="0">
              <a:spcBef>
                <a:spcPts val="0"/>
              </a:spcBef>
              <a:buNone/>
              <a:defRPr sz="1800" i="1"/>
            </a:lvl1pPr>
          </a:lstStyle>
          <a:p>
            <a:pPr lvl="0"/>
            <a:r>
              <a:rPr lang="en-US" dirty="0"/>
              <a:t>Add subtitle</a:t>
            </a:r>
            <a:endParaRPr lang="en-GB" dirty="0"/>
          </a:p>
        </p:txBody>
      </p:sp>
    </p:spTree>
    <p:extLst>
      <p:ext uri="{BB962C8B-B14F-4D97-AF65-F5344CB8AC3E}">
        <p14:creationId xmlns:p14="http://schemas.microsoft.com/office/powerpoint/2010/main" val="422511456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787400" y="2593447"/>
            <a:ext cx="4689764" cy="1110338"/>
          </a:xfrm>
        </p:spPr>
        <p:txBody>
          <a:bodyPr anchor="ctr"/>
          <a:lstStyle>
            <a:lvl1pPr>
              <a:spcBef>
                <a:spcPts val="0"/>
              </a:spcBef>
              <a:defRPr sz="2800"/>
            </a:lvl1pPr>
          </a:lstStyle>
          <a:p>
            <a:r>
              <a:rPr lang="en-US" dirty="0"/>
              <a:t>Add presentation title</a:t>
            </a:r>
            <a:endParaRPr lang="en-GB" dirty="0"/>
          </a:p>
        </p:txBody>
      </p:sp>
      <p:sp>
        <p:nvSpPr>
          <p:cNvPr id="5" name="Text Placeholder 19">
            <a:extLst>
              <a:ext uri="{FF2B5EF4-FFF2-40B4-BE49-F238E27FC236}">
                <a16:creationId xmlns:a16="http://schemas.microsoft.com/office/drawing/2014/main" id="{0FAD6190-E2A1-4B8A-B7E6-F74781C2D078}"/>
              </a:ext>
            </a:extLst>
          </p:cNvPr>
          <p:cNvSpPr>
            <a:spLocks noGrp="1"/>
          </p:cNvSpPr>
          <p:nvPr>
            <p:ph type="body" sz="quarter" idx="10" hasCustomPrompt="1"/>
          </p:nvPr>
        </p:nvSpPr>
        <p:spPr>
          <a:xfrm>
            <a:off x="788153" y="3869896"/>
            <a:ext cx="4689452" cy="415781"/>
          </a:xfrm>
          <a:prstGeom prst="rect">
            <a:avLst/>
          </a:prstGeom>
        </p:spPr>
        <p:txBody>
          <a:bodyPr anchor="ctr"/>
          <a:lstStyle>
            <a:lvl1pPr marL="0" indent="0">
              <a:spcBef>
                <a:spcPts val="0"/>
              </a:spcBef>
              <a:buNone/>
              <a:defRPr sz="1800" i="1"/>
            </a:lvl1pPr>
          </a:lstStyle>
          <a:p>
            <a:pPr lvl="0"/>
            <a:r>
              <a:rPr lang="en-US" dirty="0"/>
              <a:t>Add subtitle</a:t>
            </a:r>
            <a:endParaRPr lang="en-GB" dirty="0"/>
          </a:p>
        </p:txBody>
      </p:sp>
    </p:spTree>
    <p:extLst>
      <p:ext uri="{BB962C8B-B14F-4D97-AF65-F5344CB8AC3E}">
        <p14:creationId xmlns:p14="http://schemas.microsoft.com/office/powerpoint/2010/main" val="3952516839"/>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Section y'ello oval and white background">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1430"/>
            <a:ext cx="12192000" cy="6858000"/>
          </a:xfrm>
          <a:prstGeom prst="rect">
            <a:avLst/>
          </a:prstGeom>
        </p:spPr>
      </p:pic>
      <p:sp>
        <p:nvSpPr>
          <p:cNvPr id="5" name="Title 1">
            <a:extLst>
              <a:ext uri="{FF2B5EF4-FFF2-40B4-BE49-F238E27FC236}">
                <a16:creationId xmlns:a16="http://schemas.microsoft.com/office/drawing/2014/main" id="{769B11EA-C6D0-4AEF-8280-8974D69A3C92}"/>
              </a:ext>
            </a:extLst>
          </p:cNvPr>
          <p:cNvSpPr txBox="1">
            <a:spLocks/>
          </p:cNvSpPr>
          <p:nvPr userDrawn="1"/>
        </p:nvSpPr>
        <p:spPr>
          <a:xfrm>
            <a:off x="1345015" y="2920181"/>
            <a:ext cx="2972985" cy="1110338"/>
          </a:xfrm>
          <a:prstGeom prst="rect">
            <a:avLst/>
          </a:prstGeom>
        </p:spPr>
        <p:txBody>
          <a:bodyPr anchor="ctr"/>
          <a:lstStyle>
            <a:lvl1pPr algn="l" defTabSz="914400" rtl="0" eaLnBrk="1" latinLnBrk="0" hangingPunct="1">
              <a:lnSpc>
                <a:spcPct val="90000"/>
              </a:lnSpc>
              <a:spcBef>
                <a:spcPts val="0"/>
              </a:spcBef>
              <a:buNone/>
              <a:defRPr sz="28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Thank </a:t>
            </a:r>
            <a:r>
              <a:rPr kumimoji="0" lang="en-US" sz="44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you</a:t>
            </a:r>
            <a:r>
              <a:rPr kumimoji="0" lang="en-US" sz="4400" b="0"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 </a:t>
            </a:r>
            <a:endParaRPr kumimoji="0" lang="en-GB" sz="4400" b="0"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endParaRPr>
          </a:p>
        </p:txBody>
      </p:sp>
    </p:spTree>
    <p:extLst>
      <p:ext uri="{BB962C8B-B14F-4D97-AF65-F5344CB8AC3E}">
        <p14:creationId xmlns:p14="http://schemas.microsoft.com/office/powerpoint/2010/main" val="331808223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344206"/>
            <a:ext cx="11404600" cy="493811"/>
          </a:xfr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774070"/>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034832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04962266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114000223"/>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126635495"/>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212321149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243198515"/>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1628698883"/>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66685494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6993079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17966981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7578761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452840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14150739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1006813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3921341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31030336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9775837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7037328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37270980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782220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605534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1231672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939142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19597355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2812233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69722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27153079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91573201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848730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1310250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392994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22727073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2058524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29733102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573750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963226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3307599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117707654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843231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4311799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27193894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3330432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04498556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77059620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391123762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20905111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133844645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804848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376230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8940624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97376228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33170465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177249459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57225505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11580505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166263545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57711581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89744754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1762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322622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964955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46417094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5774676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286445040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85916793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266691969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1978368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058089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235680497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3802530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238972539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7433110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76992538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66161968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43604898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1041584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404716719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38262575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357162360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71276713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784732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339355528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391702270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415634811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0970176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40830032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66465550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983396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9371099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177790680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80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3"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9837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154413041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50706"/>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5" name="Text Placeholder 9">
            <a:extLst>
              <a:ext uri="{FF2B5EF4-FFF2-40B4-BE49-F238E27FC236}">
                <a16:creationId xmlns:a16="http://schemas.microsoft.com/office/drawing/2014/main" id="{F3ECBAB2-AED5-4409-82AF-F2CBF778F166}"/>
              </a:ext>
            </a:extLst>
          </p:cNvPr>
          <p:cNvSpPr>
            <a:spLocks noGrp="1"/>
          </p:cNvSpPr>
          <p:nvPr>
            <p:ph type="body" sz="quarter" idx="10" hasCustomPrompt="1"/>
          </p:nvPr>
        </p:nvSpPr>
        <p:spPr>
          <a:xfrm>
            <a:off x="392514" y="1996445"/>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59E175D5-489A-4635-BCAF-E4CFACFB855C}"/>
              </a:ext>
            </a:extLst>
          </p:cNvPr>
          <p:cNvSpPr>
            <a:spLocks noGrp="1"/>
          </p:cNvSpPr>
          <p:nvPr>
            <p:ph type="body" sz="quarter" idx="12" hasCustomPrompt="1"/>
          </p:nvPr>
        </p:nvSpPr>
        <p:spPr>
          <a:xfrm>
            <a:off x="393700" y="2727325"/>
            <a:ext cx="11403414" cy="2632075"/>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608101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57084513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ubtitle &amp;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92514" y="1539030"/>
            <a:ext cx="11404600" cy="493811"/>
          </a:xfrm>
          <a:prstGeom prst="rect">
            <a:avLst/>
          </a:prstGeom>
        </p:spPr>
        <p:txBody>
          <a:bodyPr/>
          <a:lstStyle>
            <a:lvl1pPr marL="0" indent="0">
              <a:buFont typeface="Arial" panose="020B0604020202020204" pitchFamily="34" charset="0"/>
              <a:buNone/>
              <a:defRPr/>
            </a:lvl1pPr>
          </a:lstStyle>
          <a:p>
            <a:r>
              <a:rPr lang="en-US" dirty="0"/>
              <a:t>Add title</a:t>
            </a:r>
            <a:endParaRPr lang="en-GB" dirty="0"/>
          </a:p>
        </p:txBody>
      </p:sp>
      <p:sp>
        <p:nvSpPr>
          <p:cNvPr id="7" name="Content Placeholder 2">
            <a:extLst>
              <a:ext uri="{FF2B5EF4-FFF2-40B4-BE49-F238E27FC236}">
                <a16:creationId xmlns:a16="http://schemas.microsoft.com/office/drawing/2014/main" id="{B6C3F2E8-937B-4189-AC25-4FEC2736AE29}"/>
              </a:ext>
            </a:extLst>
          </p:cNvPr>
          <p:cNvSpPr>
            <a:spLocks noGrp="1"/>
          </p:cNvSpPr>
          <p:nvPr>
            <p:ph idx="10"/>
          </p:nvPr>
        </p:nvSpPr>
        <p:spPr>
          <a:xfrm>
            <a:off x="398865" y="2707430"/>
            <a:ext cx="5505450" cy="277897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5" name="Text Placeholder 9">
            <a:extLst>
              <a:ext uri="{FF2B5EF4-FFF2-40B4-BE49-F238E27FC236}">
                <a16:creationId xmlns:a16="http://schemas.microsoft.com/office/drawing/2014/main" id="{DE59576E-A26E-4E02-B869-1D5456859703}"/>
              </a:ext>
            </a:extLst>
          </p:cNvPr>
          <p:cNvSpPr>
            <a:spLocks noGrp="1"/>
          </p:cNvSpPr>
          <p:nvPr>
            <p:ph type="body" sz="quarter" idx="11" hasCustomPrompt="1"/>
          </p:nvPr>
        </p:nvSpPr>
        <p:spPr>
          <a:xfrm>
            <a:off x="392514" y="2054411"/>
            <a:ext cx="11404600"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215D41BC-5F48-4093-9F21-FE8620F07156}"/>
              </a:ext>
            </a:extLst>
          </p:cNvPr>
          <p:cNvSpPr>
            <a:spLocks noGrp="1"/>
          </p:cNvSpPr>
          <p:nvPr>
            <p:ph type="body" sz="quarter" idx="12" hasCustomPrompt="1"/>
          </p:nvPr>
        </p:nvSpPr>
        <p:spPr>
          <a:xfrm>
            <a:off x="6285314" y="2727327"/>
            <a:ext cx="5505450" cy="2593973"/>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36342262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425448" y="2694731"/>
            <a:ext cx="5505451" cy="2601169"/>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12" name="Title 1">
            <a:extLst>
              <a:ext uri="{FF2B5EF4-FFF2-40B4-BE49-F238E27FC236}">
                <a16:creationId xmlns:a16="http://schemas.microsoft.com/office/drawing/2014/main" id="{85A6BBAA-D577-4340-BF96-F7883660C9FC}"/>
              </a:ext>
            </a:extLst>
          </p:cNvPr>
          <p:cNvSpPr>
            <a:spLocks noGrp="1"/>
          </p:cNvSpPr>
          <p:nvPr>
            <p:ph type="title" hasCustomPrompt="1"/>
          </p:nvPr>
        </p:nvSpPr>
        <p:spPr>
          <a:xfrm>
            <a:off x="392514" y="1526330"/>
            <a:ext cx="5506636" cy="493811"/>
          </a:xfrm>
          <a:prstGeom prst="rect">
            <a:avLst/>
          </a:prstGeom>
        </p:spPr>
        <p:txBody>
          <a:bodyPr vert="horz" lIns="0" tIns="0" rIns="0" bIns="0" rtlCol="0" anchor="t">
            <a:noAutofit/>
          </a:bodyPr>
          <a:lstStyle>
            <a:lvl1pPr>
              <a:defRPr lang="en-GB" dirty="0"/>
            </a:lvl1pPr>
          </a:lstStyle>
          <a:p>
            <a:pPr marL="0" lvl="0" indent="0">
              <a:buFont typeface="Arial" panose="020B0604020202020204" pitchFamily="34" charset="0"/>
            </a:pPr>
            <a:r>
              <a:rPr lang="en-US" dirty="0"/>
              <a:t>Add title</a:t>
            </a:r>
            <a:endParaRPr lang="en-GB" dirty="0"/>
          </a:p>
        </p:txBody>
      </p:sp>
      <p:sp>
        <p:nvSpPr>
          <p:cNvPr id="13" name="Text Placeholder 9">
            <a:extLst>
              <a:ext uri="{FF2B5EF4-FFF2-40B4-BE49-F238E27FC236}">
                <a16:creationId xmlns:a16="http://schemas.microsoft.com/office/drawing/2014/main" id="{2CD5A655-FABB-4902-88CF-D4CA949B1316}"/>
              </a:ext>
            </a:extLst>
          </p:cNvPr>
          <p:cNvSpPr>
            <a:spLocks noGrp="1"/>
          </p:cNvSpPr>
          <p:nvPr>
            <p:ph type="body" sz="quarter" idx="11" hasCustomPrompt="1"/>
          </p:nvPr>
        </p:nvSpPr>
        <p:spPr>
          <a:xfrm>
            <a:off x="392514" y="2041711"/>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91664" y="1540293"/>
            <a:ext cx="5505450" cy="37556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93445752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954285"/>
            <a:ext cx="5505451" cy="2291557"/>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513630"/>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4830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290479" y="1535854"/>
            <a:ext cx="5505450" cy="3709988"/>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3550730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1872434"/>
            <a:ext cx="11404600" cy="3447279"/>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58744055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Tree>
    <p:extLst>
      <p:ext uri="{BB962C8B-B14F-4D97-AF65-F5344CB8AC3E}">
        <p14:creationId xmlns:p14="http://schemas.microsoft.com/office/powerpoint/2010/main" val="266936076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1361230"/>
            <a:ext cx="11404600" cy="493811"/>
          </a:xfrm>
          <a:prstGeom prst="rect">
            <a:avLst/>
          </a:prstGeom>
        </p:spPr>
        <p:txBody>
          <a:bodyPr vert="horz" lIns="0" tIns="0" rIns="0" bIns="0" rtlCol="0" anchor="t">
            <a:noAutofit/>
          </a:bodyPr>
          <a:lstStyle/>
          <a:p>
            <a:r>
              <a:rPr lang="en-US" dirty="0"/>
              <a:t>Add title</a:t>
            </a:r>
            <a:endParaRPr lang="en-GB" dirty="0"/>
          </a:p>
        </p:txBody>
      </p:sp>
      <p:sp>
        <p:nvSpPr>
          <p:cNvPr id="5" name="Text Placeholder 9">
            <a:extLst>
              <a:ext uri="{FF2B5EF4-FFF2-40B4-BE49-F238E27FC236}">
                <a16:creationId xmlns:a16="http://schemas.microsoft.com/office/drawing/2014/main" id="{5EDB6370-E20D-4356-B639-0E4B5C5A89BC}"/>
              </a:ext>
            </a:extLst>
          </p:cNvPr>
          <p:cNvSpPr>
            <a:spLocks noGrp="1"/>
          </p:cNvSpPr>
          <p:nvPr>
            <p:ph type="body" sz="quarter" idx="10" hasCustomPrompt="1"/>
          </p:nvPr>
        </p:nvSpPr>
        <p:spPr>
          <a:xfrm>
            <a:off x="392514" y="1855041"/>
            <a:ext cx="11404600" cy="268816"/>
          </a:xfrm>
          <a:prstGeom prst="rect">
            <a:avLst/>
          </a:prstGeom>
        </p:spPr>
        <p:txBody>
          <a:bodyPr/>
          <a:lstStyle>
            <a:lvl1pPr marL="0" indent="0">
              <a:buFont typeface="Arial" panose="020B0604020202020204" pitchFamily="34" charset="0"/>
              <a:buNone/>
              <a:defRPr sz="1600" i="1"/>
            </a:lvl1pPr>
          </a:lstStyle>
          <a:p>
            <a:pPr lvl="0"/>
            <a:r>
              <a:rPr lang="en-US" dirty="0"/>
              <a:t>Add subtitle</a:t>
            </a:r>
            <a:endParaRPr lang="en-GB" dirty="0"/>
          </a:p>
        </p:txBody>
      </p:sp>
    </p:spTree>
    <p:extLst>
      <p:ext uri="{BB962C8B-B14F-4D97-AF65-F5344CB8AC3E}">
        <p14:creationId xmlns:p14="http://schemas.microsoft.com/office/powerpoint/2010/main" val="280682949"/>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hort title, subtitle,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p:nvPr>
        </p:nvSpPr>
        <p:spPr>
          <a:xfrm>
            <a:off x="392514" y="2301031"/>
            <a:ext cx="5505451" cy="3798211"/>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endParaRPr lang="en-GB" dirty="0"/>
          </a:p>
        </p:txBody>
      </p:sp>
      <p:sp>
        <p:nvSpPr>
          <p:cNvPr id="6" name="Text Placeholder 4">
            <a:extLst>
              <a:ext uri="{FF2B5EF4-FFF2-40B4-BE49-F238E27FC236}">
                <a16:creationId xmlns:a16="http://schemas.microsoft.com/office/drawing/2014/main" id="{F804AD92-5209-4BF2-97B3-42B4CCC667EF}"/>
              </a:ext>
            </a:extLst>
          </p:cNvPr>
          <p:cNvSpPr>
            <a:spLocks noGrp="1"/>
          </p:cNvSpPr>
          <p:nvPr>
            <p:ph type="body" sz="quarter" idx="12" hasCustomPrompt="1"/>
          </p:nvPr>
        </p:nvSpPr>
        <p:spPr>
          <a:xfrm>
            <a:off x="6271430" y="2670593"/>
            <a:ext cx="5505450" cy="3450807"/>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Tree>
    <p:extLst>
      <p:ext uri="{BB962C8B-B14F-4D97-AF65-F5344CB8AC3E}">
        <p14:creationId xmlns:p14="http://schemas.microsoft.com/office/powerpoint/2010/main" val="200955311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line title, subtitle &amp; 2 conten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9013D2-8FFD-4C5E-94F5-AD56140FA9A3}"/>
              </a:ext>
            </a:extLst>
          </p:cNvPr>
          <p:cNvSpPr>
            <a:spLocks noGrp="1"/>
          </p:cNvSpPr>
          <p:nvPr>
            <p:ph sz="half" idx="2" hasCustomPrompt="1"/>
          </p:nvPr>
        </p:nvSpPr>
        <p:spPr>
          <a:xfrm>
            <a:off x="393699" y="2599427"/>
            <a:ext cx="5505451" cy="3344173"/>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GB" dirty="0"/>
            </a:lvl5pPr>
          </a:lstStyle>
          <a:p>
            <a:pPr lvl="0">
              <a:lnSpc>
                <a:spcPct val="110000"/>
              </a:lnSpc>
              <a:spcBef>
                <a:spcPts val="300"/>
              </a:spcBef>
            </a:pPr>
            <a:r>
              <a:rPr lang="en-US" dirty="0"/>
              <a:t>First level </a:t>
            </a:r>
          </a:p>
          <a:p>
            <a:pPr lvl="1">
              <a:lnSpc>
                <a:spcPct val="110000"/>
              </a:lnSpc>
              <a:spcBef>
                <a:spcPts val="300"/>
              </a:spcBef>
            </a:pPr>
            <a:r>
              <a:rPr lang="en-US" dirty="0"/>
              <a:t>Second level</a:t>
            </a:r>
          </a:p>
          <a:p>
            <a:pPr lvl="2">
              <a:lnSpc>
                <a:spcPct val="110000"/>
              </a:lnSpc>
              <a:spcBef>
                <a:spcPts val="300"/>
              </a:spcBef>
            </a:pPr>
            <a:r>
              <a:rPr lang="en-US" dirty="0"/>
              <a:t>Third level</a:t>
            </a:r>
          </a:p>
          <a:p>
            <a:pPr lvl="3">
              <a:lnSpc>
                <a:spcPct val="110000"/>
              </a:lnSpc>
              <a:spcBef>
                <a:spcPts val="300"/>
              </a:spcBef>
            </a:pPr>
            <a:r>
              <a:rPr lang="en-US" dirty="0"/>
              <a:t>Fourth level</a:t>
            </a:r>
          </a:p>
          <a:p>
            <a:pPr lvl="4">
              <a:lnSpc>
                <a:spcPct val="110000"/>
              </a:lnSpc>
              <a:spcBef>
                <a:spcPts val="300"/>
              </a:spcBef>
            </a:pPr>
            <a:r>
              <a:rPr lang="en-US" dirty="0"/>
              <a:t>Fifth level</a:t>
            </a:r>
            <a:endParaRPr lang="en-GB" dirty="0"/>
          </a:p>
        </p:txBody>
      </p:sp>
      <p:sp>
        <p:nvSpPr>
          <p:cNvPr id="14" name="Title 1">
            <a:extLst>
              <a:ext uri="{FF2B5EF4-FFF2-40B4-BE49-F238E27FC236}">
                <a16:creationId xmlns:a16="http://schemas.microsoft.com/office/drawing/2014/main" id="{FFE95AF8-DF7C-4B22-A376-66E7835BB888}"/>
              </a:ext>
            </a:extLst>
          </p:cNvPr>
          <p:cNvSpPr>
            <a:spLocks noGrp="1"/>
          </p:cNvSpPr>
          <p:nvPr>
            <p:ph type="title" hasCustomPrompt="1"/>
          </p:nvPr>
        </p:nvSpPr>
        <p:spPr>
          <a:xfrm>
            <a:off x="392514" y="1165438"/>
            <a:ext cx="5506636" cy="969408"/>
          </a:xfrm>
          <a:prstGeom prst="rect">
            <a:avLst/>
          </a:prstGeom>
        </p:spPr>
        <p:txBody>
          <a:bodyPr/>
          <a:lstStyle>
            <a:lvl1pPr marL="0" indent="0">
              <a:buFont typeface="Arial" panose="020B0604020202020204" pitchFamily="34" charset="0"/>
              <a:buNone/>
              <a:defRPr/>
            </a:lvl1pPr>
          </a:lstStyle>
          <a:p>
            <a:r>
              <a:rPr lang="en-US" dirty="0"/>
              <a:t>Add two line title</a:t>
            </a:r>
            <a:endParaRPr lang="en-GB" dirty="0"/>
          </a:p>
        </p:txBody>
      </p:sp>
      <p:sp>
        <p:nvSpPr>
          <p:cNvPr id="15" name="Text Placeholder 9">
            <a:extLst>
              <a:ext uri="{FF2B5EF4-FFF2-40B4-BE49-F238E27FC236}">
                <a16:creationId xmlns:a16="http://schemas.microsoft.com/office/drawing/2014/main" id="{43F90D26-BDA7-4F3A-9D8F-661D30D9BC0F}"/>
              </a:ext>
            </a:extLst>
          </p:cNvPr>
          <p:cNvSpPr>
            <a:spLocks noGrp="1"/>
          </p:cNvSpPr>
          <p:nvPr>
            <p:ph type="body" sz="quarter" idx="11" hasCustomPrompt="1"/>
          </p:nvPr>
        </p:nvSpPr>
        <p:spPr>
          <a:xfrm>
            <a:off x="392514" y="2152838"/>
            <a:ext cx="5506636" cy="268816"/>
          </a:xfrm>
          <a:prstGeom prst="rect">
            <a:avLst/>
          </a:prstGeom>
        </p:spPr>
        <p:txBody>
          <a:bodyPr/>
          <a:lstStyle>
            <a:lvl1pPr marL="0" indent="0">
              <a:buFont typeface="Arial" panose="020B0604020202020204" pitchFamily="34" charset="0"/>
              <a:buNone/>
              <a:defRPr sz="2000" i="1"/>
            </a:lvl1pPr>
          </a:lstStyle>
          <a:p>
            <a:pPr lvl="0"/>
            <a:r>
              <a:rPr lang="en-US" dirty="0"/>
              <a:t>Add subtitle</a:t>
            </a:r>
            <a:endParaRPr lang="en-GB" dirty="0"/>
          </a:p>
        </p:txBody>
      </p:sp>
      <p:sp>
        <p:nvSpPr>
          <p:cNvPr id="5" name="Text Placeholder 4">
            <a:extLst>
              <a:ext uri="{FF2B5EF4-FFF2-40B4-BE49-F238E27FC236}">
                <a16:creationId xmlns:a16="http://schemas.microsoft.com/office/drawing/2014/main" id="{7D8A0BD1-12B9-4B0C-97BF-4BF0D625F75B}"/>
              </a:ext>
            </a:extLst>
          </p:cNvPr>
          <p:cNvSpPr>
            <a:spLocks noGrp="1"/>
          </p:cNvSpPr>
          <p:nvPr>
            <p:ph type="body" sz="quarter" idx="12" hasCustomPrompt="1"/>
          </p:nvPr>
        </p:nvSpPr>
        <p:spPr>
          <a:xfrm>
            <a:off x="6303179" y="2740768"/>
            <a:ext cx="5505450" cy="3221444"/>
          </a:xfrm>
          <a:prstGeom prst="rect">
            <a:avLst/>
          </a:prstGeo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00143716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3700" y="1543075"/>
            <a:ext cx="11404600" cy="493811"/>
          </a:xfrm>
          <a:prstGeom prst="rect">
            <a:avLst/>
          </a:prstGeom>
        </p:spPr>
        <p:txBody>
          <a:bodyPr vert="horz" lIns="0" tIns="0" rIns="0" bIns="0" rtlCol="0" anchor="t">
            <a:noAutofit/>
          </a:bodyPr>
          <a:lstStyle/>
          <a:p>
            <a:r>
              <a:rPr lang="en-US" dirty="0"/>
              <a:t>Add title</a:t>
            </a:r>
            <a:endParaRPr lang="en-GB" dirty="0"/>
          </a:p>
        </p:txBody>
      </p:sp>
      <p:sp>
        <p:nvSpPr>
          <p:cNvPr id="3" name="Text Placeholder 3">
            <a:extLst>
              <a:ext uri="{FF2B5EF4-FFF2-40B4-BE49-F238E27FC236}">
                <a16:creationId xmlns:a16="http://schemas.microsoft.com/office/drawing/2014/main" id="{6B1C49C8-B33F-4A56-BFCF-6E7028405847}"/>
              </a:ext>
            </a:extLst>
          </p:cNvPr>
          <p:cNvSpPr>
            <a:spLocks noGrp="1"/>
          </p:cNvSpPr>
          <p:nvPr>
            <p:ph idx="1"/>
          </p:nvPr>
        </p:nvSpPr>
        <p:spPr>
          <a:xfrm>
            <a:off x="393700" y="2009899"/>
            <a:ext cx="11404600" cy="3311401"/>
          </a:xfrm>
          <a:prstGeom prst="rect">
            <a:avLst/>
          </a:prstGeom>
        </p:spPr>
        <p:txBody>
          <a:bodyPr vert="horz" lIns="0" tIns="0" rIns="0" bIns="0" rtlCol="0">
            <a:noAutofit/>
          </a:bodyPr>
          <a:lstStyle>
            <a:lvl1pPr>
              <a:defRPr sz="1400"/>
            </a:lvl1pPr>
            <a:lvl2pPr>
              <a:defRPr sz="1400"/>
            </a:lvl2pPr>
            <a:lvl3pPr>
              <a:defRPr sz="1400"/>
            </a:lvl3pPr>
            <a:lvl4pPr>
              <a:defRPr sz="1400"/>
            </a:lvl4pPr>
            <a:lvl5pPr>
              <a:defRPr sz="14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94791821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11EA-C6D0-4AEF-8280-8974D69A3C92}"/>
              </a:ext>
            </a:extLst>
          </p:cNvPr>
          <p:cNvSpPr>
            <a:spLocks noGrp="1"/>
          </p:cNvSpPr>
          <p:nvPr>
            <p:ph type="title" hasCustomPrompt="1"/>
          </p:nvPr>
        </p:nvSpPr>
        <p:spPr>
          <a:xfrm>
            <a:off x="367114" y="1550706"/>
            <a:ext cx="11404600" cy="493811"/>
          </a:xfrm>
          <a:prstGeom prst="rect">
            <a:avLst/>
          </a:prstGeom>
        </p:spPr>
        <p:txBody>
          <a:bodyPr/>
          <a:lstStyle>
            <a:lvl1pPr>
              <a:defRPr/>
            </a:lvl1pPr>
          </a:lstStyle>
          <a:p>
            <a:r>
              <a:rPr lang="en-US" dirty="0"/>
              <a:t>Add title</a:t>
            </a:r>
            <a:endParaRPr lang="en-GB" dirty="0"/>
          </a:p>
        </p:txBody>
      </p:sp>
    </p:spTree>
    <p:extLst>
      <p:ext uri="{BB962C8B-B14F-4D97-AF65-F5344CB8AC3E}">
        <p14:creationId xmlns:p14="http://schemas.microsoft.com/office/powerpoint/2010/main" val="18555644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52.xml"/><Relationship Id="rId7" Type="http://schemas.openxmlformats.org/officeDocument/2006/relationships/image" Target="../media/image1.png"/><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theme" Target="../theme/theme10.xml"/><Relationship Id="rId5" Type="http://schemas.openxmlformats.org/officeDocument/2006/relationships/slideLayout" Target="../slideLayouts/slideLayout54.xml"/><Relationship Id="rId4" Type="http://schemas.openxmlformats.org/officeDocument/2006/relationships/slideLayout" Target="../slideLayouts/slideLayout53.xml"/></Relationships>
</file>

<file path=ppt/slideMasters/_rels/slideMaster11.xml.rels><?xml version="1.0" encoding="UTF-8" standalone="yes"?>
<Relationships xmlns="http://schemas.openxmlformats.org/package/2006/relationships"><Relationship Id="rId8" Type="http://schemas.openxmlformats.org/officeDocument/2006/relationships/theme" Target="../theme/theme11.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9" Type="http://schemas.openxmlformats.org/officeDocument/2006/relationships/image" Target="../media/image2.png"/></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64.xml"/><Relationship Id="rId7" Type="http://schemas.openxmlformats.org/officeDocument/2006/relationships/image" Target="../media/image1.png"/><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theme" Target="../theme/theme12.xml"/><Relationship Id="rId5" Type="http://schemas.openxmlformats.org/officeDocument/2006/relationships/slideLayout" Target="../slideLayouts/slideLayout66.xml"/><Relationship Id="rId4" Type="http://schemas.openxmlformats.org/officeDocument/2006/relationships/slideLayout" Target="../slideLayouts/slideLayout65.xml"/></Relationships>
</file>

<file path=ppt/slideMasters/_rels/slideMaster13.xml.rels><?xml version="1.0" encoding="UTF-8" standalone="yes"?>
<Relationships xmlns="http://schemas.openxmlformats.org/package/2006/relationships"><Relationship Id="rId8" Type="http://schemas.openxmlformats.org/officeDocument/2006/relationships/theme" Target="../theme/theme13.xml"/><Relationship Id="rId3" Type="http://schemas.openxmlformats.org/officeDocument/2006/relationships/slideLayout" Target="../slideLayouts/slideLayout69.xml"/><Relationship Id="rId7" Type="http://schemas.openxmlformats.org/officeDocument/2006/relationships/slideLayout" Target="../slideLayouts/slideLayout73.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9" Type="http://schemas.openxmlformats.org/officeDocument/2006/relationships/image" Target="../media/image2.png"/></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76.xml"/><Relationship Id="rId7" Type="http://schemas.openxmlformats.org/officeDocument/2006/relationships/image" Target="../media/image1.png"/><Relationship Id="rId2" Type="http://schemas.openxmlformats.org/officeDocument/2006/relationships/slideLayout" Target="../slideLayouts/slideLayout75.xml"/><Relationship Id="rId1" Type="http://schemas.openxmlformats.org/officeDocument/2006/relationships/slideLayout" Target="../slideLayouts/slideLayout74.xml"/><Relationship Id="rId6" Type="http://schemas.openxmlformats.org/officeDocument/2006/relationships/theme" Target="../theme/theme14.xml"/><Relationship Id="rId5" Type="http://schemas.openxmlformats.org/officeDocument/2006/relationships/slideLayout" Target="../slideLayouts/slideLayout78.xml"/><Relationship Id="rId4" Type="http://schemas.openxmlformats.org/officeDocument/2006/relationships/slideLayout" Target="../slideLayouts/slideLayout77.xml"/></Relationships>
</file>

<file path=ppt/slideMasters/_rels/slideMaster15.xml.rels><?xml version="1.0" encoding="UTF-8" standalone="yes"?>
<Relationships xmlns="http://schemas.openxmlformats.org/package/2006/relationships"><Relationship Id="rId8" Type="http://schemas.openxmlformats.org/officeDocument/2006/relationships/theme" Target="../theme/theme15.xml"/><Relationship Id="rId3" Type="http://schemas.openxmlformats.org/officeDocument/2006/relationships/slideLayout" Target="../slideLayouts/slideLayout81.xml"/><Relationship Id="rId7" Type="http://schemas.openxmlformats.org/officeDocument/2006/relationships/slideLayout" Target="../slideLayouts/slideLayout85.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5" Type="http://schemas.openxmlformats.org/officeDocument/2006/relationships/slideLayout" Target="../slideLayouts/slideLayout83.xml"/><Relationship Id="rId4" Type="http://schemas.openxmlformats.org/officeDocument/2006/relationships/slideLayout" Target="../slideLayouts/slideLayout82.xml"/><Relationship Id="rId9" Type="http://schemas.openxmlformats.org/officeDocument/2006/relationships/image" Target="../media/image2.png"/></Relationships>
</file>

<file path=ppt/slideMasters/_rels/slideMaster16.xml.rels><?xml version="1.0" encoding="UTF-8" standalone="yes"?>
<Relationships xmlns="http://schemas.openxmlformats.org/package/2006/relationships"><Relationship Id="rId8" Type="http://schemas.openxmlformats.org/officeDocument/2006/relationships/theme" Target="../theme/theme16.xml"/><Relationship Id="rId3" Type="http://schemas.openxmlformats.org/officeDocument/2006/relationships/slideLayout" Target="../slideLayouts/slideLayout88.xml"/><Relationship Id="rId7" Type="http://schemas.openxmlformats.org/officeDocument/2006/relationships/slideLayout" Target="../slideLayouts/slideLayout92.xml"/><Relationship Id="rId2" Type="http://schemas.openxmlformats.org/officeDocument/2006/relationships/slideLayout" Target="../slideLayouts/slideLayout87.xml"/><Relationship Id="rId1" Type="http://schemas.openxmlformats.org/officeDocument/2006/relationships/slideLayout" Target="../slideLayouts/slideLayout86.xml"/><Relationship Id="rId6" Type="http://schemas.openxmlformats.org/officeDocument/2006/relationships/slideLayout" Target="../slideLayouts/slideLayout91.xml"/><Relationship Id="rId5" Type="http://schemas.openxmlformats.org/officeDocument/2006/relationships/slideLayout" Target="../slideLayouts/slideLayout90.xml"/><Relationship Id="rId4" Type="http://schemas.openxmlformats.org/officeDocument/2006/relationships/slideLayout" Target="../slideLayouts/slideLayout89.xml"/><Relationship Id="rId9" Type="http://schemas.openxmlformats.org/officeDocument/2006/relationships/image" Target="../media/image2.png"/></Relationships>
</file>

<file path=ppt/slideMasters/_rels/slideMaster17.xml.rels><?xml version="1.0" encoding="UTF-8" standalone="yes"?>
<Relationships xmlns="http://schemas.openxmlformats.org/package/2006/relationships"><Relationship Id="rId3" Type="http://schemas.openxmlformats.org/officeDocument/2006/relationships/slideLayout" Target="../slideLayouts/slideLayout95.xml"/><Relationship Id="rId7" Type="http://schemas.openxmlformats.org/officeDocument/2006/relationships/image" Target="../media/image1.png"/><Relationship Id="rId2" Type="http://schemas.openxmlformats.org/officeDocument/2006/relationships/slideLayout" Target="../slideLayouts/slideLayout94.xml"/><Relationship Id="rId1" Type="http://schemas.openxmlformats.org/officeDocument/2006/relationships/slideLayout" Target="../slideLayouts/slideLayout93.xml"/><Relationship Id="rId6" Type="http://schemas.openxmlformats.org/officeDocument/2006/relationships/theme" Target="../theme/theme17.xml"/><Relationship Id="rId5" Type="http://schemas.openxmlformats.org/officeDocument/2006/relationships/slideLayout" Target="../slideLayouts/slideLayout97.xml"/><Relationship Id="rId4" Type="http://schemas.openxmlformats.org/officeDocument/2006/relationships/slideLayout" Target="../slideLayouts/slideLayout96.xml"/></Relationships>
</file>

<file path=ppt/slideMasters/_rels/slideMaster18.xml.rels><?xml version="1.0" encoding="UTF-8" standalone="yes"?>
<Relationships xmlns="http://schemas.openxmlformats.org/package/2006/relationships"><Relationship Id="rId8" Type="http://schemas.openxmlformats.org/officeDocument/2006/relationships/theme" Target="../theme/theme18.xml"/><Relationship Id="rId3" Type="http://schemas.openxmlformats.org/officeDocument/2006/relationships/slideLayout" Target="../slideLayouts/slideLayout100.xml"/><Relationship Id="rId7" Type="http://schemas.openxmlformats.org/officeDocument/2006/relationships/slideLayout" Target="../slideLayouts/slideLayout104.xml"/><Relationship Id="rId2" Type="http://schemas.openxmlformats.org/officeDocument/2006/relationships/slideLayout" Target="../slideLayouts/slideLayout99.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5" Type="http://schemas.openxmlformats.org/officeDocument/2006/relationships/slideLayout" Target="../slideLayouts/slideLayout102.xml"/><Relationship Id="rId4" Type="http://schemas.openxmlformats.org/officeDocument/2006/relationships/slideLayout" Target="../slideLayouts/slideLayout101.xml"/><Relationship Id="rId9" Type="http://schemas.openxmlformats.org/officeDocument/2006/relationships/image" Target="../media/image2.png"/></Relationships>
</file>

<file path=ppt/slideMasters/_rels/slideMaster19.xml.rels><?xml version="1.0" encoding="UTF-8" standalone="yes"?>
<Relationships xmlns="http://schemas.openxmlformats.org/package/2006/relationships"><Relationship Id="rId8" Type="http://schemas.openxmlformats.org/officeDocument/2006/relationships/theme" Target="../theme/theme19.xml"/><Relationship Id="rId3" Type="http://schemas.openxmlformats.org/officeDocument/2006/relationships/slideLayout" Target="../slideLayouts/slideLayout107.xml"/><Relationship Id="rId7" Type="http://schemas.openxmlformats.org/officeDocument/2006/relationships/slideLayout" Target="../slideLayouts/slideLayout111.xml"/><Relationship Id="rId2" Type="http://schemas.openxmlformats.org/officeDocument/2006/relationships/slideLayout" Target="../slideLayouts/slideLayout106.xml"/><Relationship Id="rId1" Type="http://schemas.openxmlformats.org/officeDocument/2006/relationships/slideLayout" Target="../slideLayouts/slideLayout105.xml"/><Relationship Id="rId6" Type="http://schemas.openxmlformats.org/officeDocument/2006/relationships/slideLayout" Target="../slideLayouts/slideLayout110.xml"/><Relationship Id="rId5" Type="http://schemas.openxmlformats.org/officeDocument/2006/relationships/slideLayout" Target="../slideLayouts/slideLayout109.xml"/><Relationship Id="rId4" Type="http://schemas.openxmlformats.org/officeDocument/2006/relationships/slideLayout" Target="../slideLayouts/slideLayout108.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20.xml.rels><?xml version="1.0" encoding="UTF-8" standalone="yes"?>
<Relationships xmlns="http://schemas.openxmlformats.org/package/2006/relationships"><Relationship Id="rId3" Type="http://schemas.openxmlformats.org/officeDocument/2006/relationships/slideLayout" Target="../slideLayouts/slideLayout114.xml"/><Relationship Id="rId7" Type="http://schemas.openxmlformats.org/officeDocument/2006/relationships/image" Target="../media/image1.png"/><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theme" Target="../theme/theme20.xml"/><Relationship Id="rId5" Type="http://schemas.openxmlformats.org/officeDocument/2006/relationships/slideLayout" Target="../slideLayouts/slideLayout116.xml"/><Relationship Id="rId4" Type="http://schemas.openxmlformats.org/officeDocument/2006/relationships/slideLayout" Target="../slideLayouts/slideLayout115.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3" Type="http://schemas.openxmlformats.org/officeDocument/2006/relationships/slideLayout" Target="../slideLayouts/slideLayout119.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2" Type="http://schemas.openxmlformats.org/officeDocument/2006/relationships/slideLayout" Target="../slideLayouts/slideLayout118.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5" Type="http://schemas.openxmlformats.org/officeDocument/2006/relationships/theme" Target="../theme/theme21.xml"/><Relationship Id="rId10" Type="http://schemas.openxmlformats.org/officeDocument/2006/relationships/slideLayout" Target="../slideLayouts/slideLayout126.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s>
</file>

<file path=ppt/slideMasters/_rels/slideMaster2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33.xml"/><Relationship Id="rId7" Type="http://schemas.openxmlformats.org/officeDocument/2006/relationships/theme" Target="../theme/theme22.xml"/><Relationship Id="rId2" Type="http://schemas.openxmlformats.org/officeDocument/2006/relationships/slideLayout" Target="../slideLayouts/slideLayout132.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png"/><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5.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9"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5.xml"/><Relationship Id="rId7" Type="http://schemas.openxmlformats.org/officeDocument/2006/relationships/image" Target="../media/image1.png"/><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theme" Target="../theme/theme7.xml"/><Relationship Id="rId5" Type="http://schemas.openxmlformats.org/officeDocument/2006/relationships/slideLayout" Target="../slideLayouts/slideLayout37.xml"/><Relationship Id="rId4" Type="http://schemas.openxmlformats.org/officeDocument/2006/relationships/slideLayout" Target="../slideLayouts/slideLayout36.xml"/></Relationships>
</file>

<file path=ppt/slideMasters/_rels/slideMaster8.xml.rels><?xml version="1.0" encoding="UTF-8" standalone="yes"?>
<Relationships xmlns="http://schemas.openxmlformats.org/package/2006/relationships"><Relationship Id="rId8" Type="http://schemas.openxmlformats.org/officeDocument/2006/relationships/theme" Target="../theme/theme8.xml"/><Relationship Id="rId3" Type="http://schemas.openxmlformats.org/officeDocument/2006/relationships/slideLayout" Target="../slideLayouts/slideLayout40.xml"/><Relationship Id="rId7" Type="http://schemas.openxmlformats.org/officeDocument/2006/relationships/slideLayout" Target="../slideLayouts/slideLayout4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5" Type="http://schemas.openxmlformats.org/officeDocument/2006/relationships/slideLayout" Target="../slideLayouts/slideLayout42.xml"/><Relationship Id="rId4" Type="http://schemas.openxmlformats.org/officeDocument/2006/relationships/slideLayout" Target="../slideLayouts/slideLayout41.xml"/><Relationship Id="rId9"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7.xml"/><Relationship Id="rId7" Type="http://schemas.openxmlformats.org/officeDocument/2006/relationships/image" Target="../media/image1.png"/><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theme" Target="../theme/theme9.xml"/><Relationship Id="rId5" Type="http://schemas.openxmlformats.org/officeDocument/2006/relationships/slideLayout" Target="../slideLayouts/slideLayout49.xml"/><Relationship Id="rId4"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1211692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1079466865"/>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32240083"/>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819131888"/>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302520194"/>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937228210"/>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40956563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1749708770"/>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117452078"/>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247069548"/>
      </p:ext>
    </p:extLst>
  </p:cSld>
  <p:clrMap bg1="lt1" tx1="dk1" bg2="lt2" tx2="dk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348007954"/>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570600413"/>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672148581"/>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CDAD24-AED6-4DFA-A5A6-32C68C046C1F}"/>
              </a:ext>
            </a:extLst>
          </p:cNvPr>
          <p:cNvSpPr>
            <a:spLocks noGrp="1"/>
          </p:cNvSpPr>
          <p:nvPr>
            <p:ph type="title"/>
          </p:nvPr>
        </p:nvSpPr>
        <p:spPr>
          <a:xfrm>
            <a:off x="392514" y="345230"/>
            <a:ext cx="11404600" cy="493811"/>
          </a:xfrm>
          <a:prstGeom prst="rect">
            <a:avLst/>
          </a:prstGeom>
        </p:spPr>
        <p:txBody>
          <a:bodyPr vert="horz" lIns="0" tIns="0" rIns="0" bIns="0" rtlCol="0" anchor="t">
            <a:noAutofit/>
          </a:bodyPr>
          <a:lstStyle/>
          <a:p>
            <a:r>
              <a:rPr lang="en-US" dirty="0"/>
              <a:t>Add title</a:t>
            </a:r>
            <a:endParaRPr lang="en-GB" dirty="0"/>
          </a:p>
        </p:txBody>
      </p:sp>
      <p:sp>
        <p:nvSpPr>
          <p:cNvPr id="47" name="Text Placeholder 46">
            <a:extLst>
              <a:ext uri="{FF2B5EF4-FFF2-40B4-BE49-F238E27FC236}">
                <a16:creationId xmlns:a16="http://schemas.microsoft.com/office/drawing/2014/main" id="{39BBA4E4-9ED0-4AF1-97A2-1A44F92F4856}"/>
              </a:ext>
            </a:extLst>
          </p:cNvPr>
          <p:cNvSpPr>
            <a:spLocks noGrp="1"/>
          </p:cNvSpPr>
          <p:nvPr>
            <p:ph type="body" idx="1"/>
          </p:nvPr>
        </p:nvSpPr>
        <p:spPr>
          <a:xfrm>
            <a:off x="393700" y="1520825"/>
            <a:ext cx="11404600" cy="4932362"/>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536992750"/>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 id="2147483848" r:id="rId12"/>
    <p:sldLayoutId id="2147483849" r:id="rId13"/>
    <p:sldLayoutId id="2147483850" r:id="rId14"/>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sz="1200" kern="120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sz="1200" kern="120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sz="1200" kern="120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sz="1200" kern="120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4" name="MSIPCMContentMarking" descr="{&quot;HashCode&quot;:777030729,&quot;Placement&quot;:&quot;Footer&quot;}">
            <a:extLst>
              <a:ext uri="{FF2B5EF4-FFF2-40B4-BE49-F238E27FC236}">
                <a16:creationId xmlns:a16="http://schemas.microsoft.com/office/drawing/2014/main" id="{C3B77972-AC59-4D1C-96FB-FE3051D1E732}"/>
              </a:ext>
            </a:extLst>
          </p:cNvPr>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GB" sz="800">
                <a:solidFill>
                  <a:srgbClr val="000000"/>
                </a:solidFill>
                <a:latin typeface="Calibri" panose="020F0502020204030204" pitchFamily="34" charset="0"/>
              </a:rPr>
              <a:t>Sensitivity: Internal</a:t>
            </a:r>
            <a:endParaRPr lang="en-GB" sz="8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823460753"/>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07845942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150684594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160485182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543301835"/>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200158073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3"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321753402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Oval 31">
            <a:extLst>
              <a:ext uri="{FF2B5EF4-FFF2-40B4-BE49-F238E27FC236}">
                <a16:creationId xmlns:a16="http://schemas.microsoft.com/office/drawing/2014/main" id="{560EFCDF-3CF2-4901-85B6-291B32087FC0}"/>
              </a:ext>
            </a:extLst>
          </p:cNvPr>
          <p:cNvSpPr/>
          <p:nvPr userDrawn="1"/>
        </p:nvSpPr>
        <p:spPr>
          <a:xfrm>
            <a:off x="392514" y="6115298"/>
            <a:ext cx="619125" cy="2462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DA70226B-C0E4-43BB-9549-8E089DB1098E}" type="slidenum">
              <a:rPr kumimoji="0" lang="en-GB" sz="900" b="1" i="0" u="none" strike="noStrike" kern="1200" cap="none" spc="0" normalizeH="0" baseline="0" noProof="0" smtClean="0">
                <a:ln>
                  <a:noFill/>
                </a:ln>
                <a:solidFill>
                  <a:prstClr val="black"/>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GB" sz="900" b="1" i="0" u="none" strike="noStrike" kern="1200" cap="none" spc="0" normalizeH="0" baseline="0" noProof="0" dirty="0">
              <a:ln>
                <a:noFill/>
              </a:ln>
              <a:solidFill>
                <a:prstClr val="black"/>
              </a:solidFill>
              <a:effectLst/>
              <a:uLnTx/>
              <a:uFillTx/>
              <a:latin typeface="Century Gothic"/>
              <a:ea typeface="+mn-ea"/>
              <a:cs typeface="+mn-cs"/>
            </a:endParaRPr>
          </a:p>
        </p:txBody>
      </p:sp>
      <p:sp>
        <p:nvSpPr>
          <p:cNvPr id="35" name="TextBox 34">
            <a:extLst>
              <a:ext uri="{FF2B5EF4-FFF2-40B4-BE49-F238E27FC236}">
                <a16:creationId xmlns:a16="http://schemas.microsoft.com/office/drawing/2014/main" id="{D8760ACE-DD87-404D-A93C-362BECAF2463}"/>
              </a:ext>
            </a:extLst>
          </p:cNvPr>
          <p:cNvSpPr txBox="1"/>
          <p:nvPr userDrawn="1"/>
        </p:nvSpPr>
        <p:spPr>
          <a:xfrm>
            <a:off x="393700" y="6476769"/>
            <a:ext cx="6787029" cy="310679"/>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prstClr val="black"/>
                </a:solidFill>
                <a:effectLst/>
                <a:uLnTx/>
                <a:uFillTx/>
                <a:latin typeface="Century Gothic"/>
                <a:ea typeface="+mn-ea"/>
                <a:cs typeface="+mn-cs"/>
              </a:rPr>
              <a:t>[Add disclaimer text in slide master mode]</a:t>
            </a:r>
          </a:p>
        </p:txBody>
      </p:sp>
      <p:sp>
        <p:nvSpPr>
          <p:cNvPr id="2" name="MSIPCMContentMarking" descr="{&quot;HashCode&quot;:777030729,&quot;Placement&quot;:&quot;Footer&quot;}"/>
          <p:cNvSpPr txBox="1"/>
          <p:nvPr userDrawn="1"/>
        </p:nvSpPr>
        <p:spPr>
          <a:xfrm>
            <a:off x="0" y="6629836"/>
            <a:ext cx="1045461"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Internal</a:t>
            </a:r>
          </a:p>
        </p:txBody>
      </p:sp>
    </p:spTree>
    <p:extLst>
      <p:ext uri="{BB962C8B-B14F-4D97-AF65-F5344CB8AC3E}">
        <p14:creationId xmlns:p14="http://schemas.microsoft.com/office/powerpoint/2010/main" val="1192119861"/>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Lst>
  <p:txStyles>
    <p:titleStyle>
      <a:lvl1pPr algn="l" defTabSz="914400" rtl="0" eaLnBrk="1" latinLnBrk="0" hangingPunct="1">
        <a:lnSpc>
          <a:spcPct val="90000"/>
        </a:lnSpc>
        <a:spcBef>
          <a:spcPct val="0"/>
        </a:spcBef>
        <a:buNone/>
        <a:defRPr sz="2500" b="1" kern="1200">
          <a:solidFill>
            <a:schemeClr val="tx1"/>
          </a:solidFill>
          <a:latin typeface="+mj-lt"/>
          <a:ea typeface="+mj-ea"/>
          <a:cs typeface="+mj-cs"/>
        </a:defRPr>
      </a:lvl1pPr>
    </p:titleStyle>
    <p:bodyStyle>
      <a:lvl1pPr marL="152400" indent="-152400"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1pPr>
      <a:lvl2pPr marL="322263"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2pPr>
      <a:lvl3pPr marL="493713" indent="-161925"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3pPr>
      <a:lvl4pPr marL="654050" indent="-160338" algn="l" defTabSz="914400" rtl="0" eaLnBrk="1" latinLnBrk="0" hangingPunct="1">
        <a:lnSpc>
          <a:spcPct val="110000"/>
        </a:lnSpc>
        <a:spcBef>
          <a:spcPts val="300"/>
        </a:spcBef>
        <a:buFont typeface="Arial" panose="020B0604020202020204" pitchFamily="34" charset="0"/>
        <a:buChar char="•"/>
        <a:defRPr lang="en-US" sz="1200" kern="1200" dirty="0" smtClean="0">
          <a:solidFill>
            <a:schemeClr val="tx1"/>
          </a:solidFill>
          <a:latin typeface="+mn-lt"/>
          <a:ea typeface="+mn-ea"/>
          <a:cs typeface="+mn-cs"/>
        </a:defRPr>
      </a:lvl4pPr>
      <a:lvl5pPr marL="815975" indent="-152400" algn="l" defTabSz="914400" rtl="0" eaLnBrk="1" latinLnBrk="0" hangingPunct="1">
        <a:lnSpc>
          <a:spcPct val="110000"/>
        </a:lnSpc>
        <a:spcBef>
          <a:spcPts val="300"/>
        </a:spcBef>
        <a:buFont typeface="Arial" panose="020B0604020202020204" pitchFamily="34" charset="0"/>
        <a:buChar char="•"/>
        <a:defRPr lang="en-GB" sz="1200" kern="1200" dirty="0" smtClean="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8">
          <p15:clr>
            <a:srgbClr val="F26B43"/>
          </p15:clr>
        </p15:guide>
        <p15:guide id="2" pos="248">
          <p15:clr>
            <a:srgbClr val="F26B43"/>
          </p15:clr>
        </p15:guide>
        <p15:guide id="3" pos="7432">
          <p15:clr>
            <a:srgbClr val="F26B43"/>
          </p15:clr>
        </p15:guide>
        <p15:guide id="4" orient="horz" pos="4065">
          <p15:clr>
            <a:srgbClr val="F26B43"/>
          </p15:clr>
        </p15:guide>
        <p15:guide id="5" pos="3716">
          <p15:clr>
            <a:srgbClr val="F26B43"/>
          </p15:clr>
        </p15:guide>
        <p15:guide id="6" pos="3964">
          <p15:clr>
            <a:srgbClr val="F26B43"/>
          </p15:clr>
        </p15:guide>
        <p15:guide id="7" orient="horz" pos="3135">
          <p15:clr>
            <a:srgbClr val="F26B43"/>
          </p15:clr>
        </p15:guide>
        <p15:guide id="8" orient="horz" pos="3543">
          <p15:clr>
            <a:srgbClr val="F26B43"/>
          </p15:clr>
        </p15:guide>
        <p15:guide id="9" orient="horz" pos="95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18.xml"/><Relationship Id="rId1" Type="http://schemas.openxmlformats.org/officeDocument/2006/relationships/vmlDrawing" Target="../drawings/vmlDrawing1.vml"/><Relationship Id="rId4" Type="http://schemas.openxmlformats.org/officeDocument/2006/relationships/image" Target="../media/image18.w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18.xml"/><Relationship Id="rId1" Type="http://schemas.openxmlformats.org/officeDocument/2006/relationships/vmlDrawing" Target="../drawings/vmlDrawing2.vml"/><Relationship Id="rId4" Type="http://schemas.openxmlformats.org/officeDocument/2006/relationships/image" Target="../media/image18.wmf"/></Relationships>
</file>

<file path=ppt/slides/_rels/slide1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25.emf"/></Relationships>
</file>

<file path=ppt/slides/_rels/slide3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26.emf"/></Relationships>
</file>

<file path=ppt/slides/_rels/slide3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27.emf"/></Relationships>
</file>

<file path=ppt/slides/_rels/slide3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29.emf"/></Relationships>
</file>

<file path=ppt/slides/_rels/slide4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5.xml"/><Relationship Id="rId4" Type="http://schemas.openxmlformats.org/officeDocument/2006/relationships/image" Target="../media/image30.emf"/></Relationships>
</file>

<file path=ppt/slides/_rels/slide42.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45.xml"/></Relationships>
</file>

<file path=ppt/slides/_rels/slide43.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50.xml"/></Relationships>
</file>

<file path=ppt/slides/_rels/slide44.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50.xml"/></Relationships>
</file>

<file path=ppt/slides/_rels/slide45.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50.xml"/></Relationships>
</file>

<file path=ppt/slides/_rels/slide46.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50.xml"/></Relationships>
</file>

<file path=ppt/slides/_rels/slide47.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50.xml"/></Relationships>
</file>

<file path=ppt/slides/_rels/slide48.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50.xml"/></Relationships>
</file>

<file path=ppt/slides/_rels/slide49.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50.xml"/></Relationships>
</file>

<file path=ppt/slides/_rels/slide51.xml.rels><?xml version="1.0" encoding="UTF-8" standalone="yes"?>
<Relationships xmlns="http://schemas.openxmlformats.org/package/2006/relationships"><Relationship Id="rId2" Type="http://schemas.openxmlformats.org/officeDocument/2006/relationships/hyperlink" Target="mailto:billingbanks.banks@mtn.com" TargetMode="External"/><Relationship Id="rId1" Type="http://schemas.openxmlformats.org/officeDocument/2006/relationships/slideLayout" Target="../slideLayouts/slideLayout50.xml"/></Relationships>
</file>

<file path=ppt/slides/_rels/slide5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5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7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1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6232780"/>
            <a:ext cx="7671816"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ZA" sz="2000" b="1" i="0" u="none" strike="noStrike" kern="1200" cap="none" spc="0" normalizeH="0" baseline="0" noProof="0" dirty="0">
                <a:ln>
                  <a:noFill/>
                </a:ln>
                <a:solidFill>
                  <a:prstClr val="black"/>
                </a:solidFill>
                <a:effectLst/>
                <a:uLnTx/>
                <a:uFillTx/>
                <a:latin typeface="MTN Brighter Sans" panose="00000500000000000000" pitchFamily="50" charset="0"/>
              </a:rPr>
              <a:t>&lt;DRAFT&gt; DESIGN SPECIFICATION</a:t>
            </a:r>
            <a:r>
              <a:rPr kumimoji="0" lang="en-ZA" sz="2000" b="1" i="0" u="none" strike="noStrike" kern="1200" cap="none" spc="0" normalizeH="0" baseline="-25000" noProof="0" dirty="0">
                <a:ln>
                  <a:noFill/>
                </a:ln>
                <a:solidFill>
                  <a:prstClr val="black"/>
                </a:solidFill>
                <a:effectLst/>
                <a:uLnTx/>
                <a:uFillTx/>
                <a:latin typeface="MTN Brighter Sans" panose="00000500000000000000" pitchFamily="50" charset="0"/>
              </a:rPr>
              <a:t>-</a:t>
            </a:r>
            <a:r>
              <a:rPr kumimoji="0" lang="en-ZA" sz="2000" b="1" i="1" u="none" strike="noStrike" kern="1200" cap="none" spc="0" normalizeH="0" baseline="-25000" noProof="0" dirty="0">
                <a:ln>
                  <a:noFill/>
                </a:ln>
                <a:solidFill>
                  <a:prstClr val="black"/>
                </a:solidFill>
                <a:effectLst/>
                <a:uLnTx/>
                <a:uFillTx/>
                <a:latin typeface="MTN Brighter Sans" panose="00000500000000000000" pitchFamily="50" charset="0"/>
              </a:rPr>
              <a:t>--IS Design &amp; Integration Team</a:t>
            </a:r>
            <a:endParaRPr kumimoji="0" lang="en-US" sz="2000" b="1" i="1" u="none" strike="noStrike" kern="1200" cap="none" spc="0" normalizeH="0" baseline="-25000" noProof="0" dirty="0">
              <a:ln>
                <a:noFill/>
              </a:ln>
              <a:solidFill>
                <a:prstClr val="black"/>
              </a:solidFill>
              <a:effectLst/>
              <a:uLnTx/>
              <a:uFillTx/>
              <a:latin typeface="MTN Brighter Sans" panose="00000500000000000000" pitchFamily="50" charset="0"/>
            </a:endParaRPr>
          </a:p>
        </p:txBody>
      </p:sp>
      <p:sp>
        <p:nvSpPr>
          <p:cNvPr id="6" name="Rectangle 5">
            <a:extLst>
              <a:ext uri="{FF2B5EF4-FFF2-40B4-BE49-F238E27FC236}">
                <a16:creationId xmlns:a16="http://schemas.microsoft.com/office/drawing/2014/main" id="{6EF414B0-D7A7-4D0B-BAC9-0E7BC3D76189}"/>
              </a:ext>
            </a:extLst>
          </p:cNvPr>
          <p:cNvSpPr/>
          <p:nvPr/>
        </p:nvSpPr>
        <p:spPr>
          <a:xfrm>
            <a:off x="3959604" y="3991063"/>
            <a:ext cx="8103850" cy="1015663"/>
          </a:xfrm>
          <a:prstGeom prst="rect">
            <a:avLst/>
          </a:prstGeom>
        </p:spPr>
        <p:txBody>
          <a:bodyPr wrap="square">
            <a:spAutoFit/>
          </a:bodyPr>
          <a:lstStyle/>
          <a:p>
            <a:pPr lvl="0" algn="r">
              <a:defRPr/>
            </a:pPr>
            <a:r>
              <a:rPr lang="en-US" sz="3000" dirty="0">
                <a:solidFill>
                  <a:prstClr val="black"/>
                </a:solidFill>
                <a:latin typeface="MTN Brighter Sans ExtraBold" panose="00000900000000000000" pitchFamily="50" charset="0"/>
              </a:rPr>
              <a:t>Automatic Direct Debit for Postpaid Customers (Card Tokenization)….Drop 1</a:t>
            </a:r>
          </a:p>
        </p:txBody>
      </p:sp>
    </p:spTree>
    <p:extLst>
      <p:ext uri="{BB962C8B-B14F-4D97-AF65-F5344CB8AC3E}">
        <p14:creationId xmlns:p14="http://schemas.microsoft.com/office/powerpoint/2010/main" val="1634180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393700" y="1234440"/>
            <a:ext cx="11404600" cy="4389119"/>
          </a:xfrm>
        </p:spPr>
        <p:txBody>
          <a:bodyPr/>
          <a:lstStyle/>
          <a:p>
            <a:pPr marL="342900" indent="-342900">
              <a:buFont typeface="+mj-lt"/>
              <a:buAutoNum type="arabicPeriod" startAt="10"/>
            </a:pPr>
            <a:r>
              <a:rPr lang="en-US" i="0" dirty="0">
                <a:latin typeface="MTN Brighter Sans" panose="00000500000000000000" pitchFamily="50" charset="0"/>
              </a:rPr>
              <a:t>SME SOHO/MICRO and Consumer customers will receive debit notification on 3rd of every month – immediately after bill run .</a:t>
            </a:r>
          </a:p>
          <a:p>
            <a:pPr marL="342900" indent="-342900">
              <a:buFont typeface="+mj-lt"/>
              <a:buAutoNum type="arabicPeriod" startAt="10"/>
            </a:pPr>
            <a:r>
              <a:rPr lang="en-US" i="0" dirty="0">
                <a:latin typeface="MTN Brighter Sans" panose="00000500000000000000" pitchFamily="50" charset="0"/>
              </a:rPr>
              <a:t>SME SOHO/MICRO and Consumer customers bank account will be debited on 5th of every month</a:t>
            </a:r>
          </a:p>
          <a:p>
            <a:pPr marL="342900" indent="-342900">
              <a:buFont typeface="+mj-lt"/>
              <a:buAutoNum type="arabicPeriod" startAt="10"/>
            </a:pPr>
            <a:r>
              <a:rPr lang="en-US" i="0" dirty="0">
                <a:latin typeface="MTN Brighter Sans" panose="00000500000000000000" pitchFamily="50" charset="0"/>
              </a:rPr>
              <a:t>Where there is a delay in bill run, customer’s grace period will be extended / reviewed by the same                     number of days for SME SOHO/MICRO and Consumer customers.</a:t>
            </a:r>
          </a:p>
          <a:p>
            <a:pPr marL="342900" indent="-342900">
              <a:buFont typeface="+mj-lt"/>
              <a:buAutoNum type="arabicPeriod" startAt="10"/>
            </a:pPr>
            <a:r>
              <a:rPr lang="en-US" i="0" dirty="0">
                <a:latin typeface="MTN Brighter Sans" panose="00000500000000000000" pitchFamily="50" charset="0"/>
              </a:rPr>
              <a:t>Large Enterprise, SME-Medium and SME Consumer customers that opted for direct debit will received debit notification on 8th of every month</a:t>
            </a:r>
          </a:p>
          <a:p>
            <a:pPr marL="342900" indent="-342900">
              <a:buFont typeface="+mj-lt"/>
              <a:buAutoNum type="arabicPeriod" startAt="10"/>
            </a:pPr>
            <a:r>
              <a:rPr lang="en-US" i="0" dirty="0">
                <a:latin typeface="MTN Brighter Sans" panose="00000500000000000000" pitchFamily="50" charset="0"/>
              </a:rPr>
              <a:t> Large Enterprise, SME-Medium and SME and Consumer customers that opted for direct debit will received debit notification on 10th of every month</a:t>
            </a:r>
          </a:p>
          <a:p>
            <a:pPr marL="342900" indent="-342900">
              <a:buFont typeface="+mj-lt"/>
              <a:buAutoNum type="arabicPeriod" startAt="10"/>
            </a:pPr>
            <a:r>
              <a:rPr lang="en-US" i="0" dirty="0">
                <a:latin typeface="MTN Brighter Sans" panose="00000500000000000000" pitchFamily="50" charset="0"/>
              </a:rPr>
              <a:t>Where there is a delay in bill run, customer’s grace period will be extended / reviewed by the same number of days for Large Enterprise, SME-Medium ,SME and Consumer customers</a:t>
            </a:r>
          </a:p>
          <a:p>
            <a:pPr marL="342900" indent="-342900">
              <a:buFont typeface="+mj-lt"/>
              <a:buAutoNum type="arabicPeriod" startAt="10"/>
            </a:pPr>
            <a:r>
              <a:rPr lang="en-US" i="0" dirty="0">
                <a:latin typeface="MTN Brighter Sans" panose="00000500000000000000" pitchFamily="50" charset="0"/>
              </a:rPr>
              <a:t>Refund process for multiple and excess transaction would be created outside the system as this can not be implemented system wise.</a:t>
            </a:r>
          </a:p>
          <a:p>
            <a:pPr marL="342900" indent="-342900">
              <a:buFont typeface="+mj-lt"/>
              <a:buAutoNum type="arabicPeriod" startAt="10"/>
            </a:pPr>
            <a:endParaRPr lang="en-US" sz="1800" i="0" dirty="0">
              <a:solidFill>
                <a:srgbClr val="000000"/>
              </a:solidFill>
              <a:latin typeface="MTN Brighter Sans" panose="00000500000000000000" pitchFamily="50" charset="0"/>
              <a:cs typeface="Calibri" panose="020F0502020204030204" pitchFamily="34" charset="0"/>
            </a:endParaRPr>
          </a:p>
        </p:txBody>
      </p:sp>
      <p:sp>
        <p:nvSpPr>
          <p:cNvPr id="5" name="Title 1"/>
          <p:cNvSpPr txBox="1">
            <a:spLocks/>
          </p:cNvSpPr>
          <p:nvPr/>
        </p:nvSpPr>
        <p:spPr>
          <a:xfrm>
            <a:off x="278314" y="-13063"/>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Design Considerations</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spTree>
    <p:extLst>
      <p:ext uri="{BB962C8B-B14F-4D97-AF65-F5344CB8AC3E}">
        <p14:creationId xmlns:p14="http://schemas.microsoft.com/office/powerpoint/2010/main" val="375285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03203" y="0"/>
            <a:ext cx="9806576" cy="514351"/>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000" b="1" i="0" u="none" strike="noStrike" kern="1200" cap="none" spc="0" normalizeH="0" baseline="0" noProof="0" dirty="0">
                <a:ln>
                  <a:noFill/>
                </a:ln>
                <a:solidFill>
                  <a:prstClr val="black"/>
                </a:solidFill>
                <a:effectLst/>
                <a:uLnTx/>
                <a:uFillTx/>
                <a:latin typeface="Century Gothic"/>
                <a:ea typeface="+mj-ea"/>
                <a:cs typeface="+mj-cs"/>
              </a:rPr>
              <a:t>Use Case List</a:t>
            </a:r>
          </a:p>
        </p:txBody>
      </p:sp>
      <p:graphicFrame>
        <p:nvGraphicFramePr>
          <p:cNvPr id="4" name="Table 3"/>
          <p:cNvGraphicFramePr>
            <a:graphicFrameLocks noGrp="1"/>
          </p:cNvGraphicFramePr>
          <p:nvPr>
            <p:extLst>
              <p:ext uri="{D42A27DB-BD31-4B8C-83A1-F6EECF244321}">
                <p14:modId xmlns:p14="http://schemas.microsoft.com/office/powerpoint/2010/main" val="1988168383"/>
              </p:ext>
            </p:extLst>
          </p:nvPr>
        </p:nvGraphicFramePr>
        <p:xfrm>
          <a:off x="268404" y="874137"/>
          <a:ext cx="11807821" cy="5186680"/>
        </p:xfrm>
        <a:graphic>
          <a:graphicData uri="http://schemas.openxmlformats.org/drawingml/2006/table">
            <a:tbl>
              <a:tblPr firstRow="1" bandRow="1"/>
              <a:tblGrid>
                <a:gridCol w="606239">
                  <a:extLst>
                    <a:ext uri="{9D8B030D-6E8A-4147-A177-3AD203B41FA5}">
                      <a16:colId xmlns:a16="http://schemas.microsoft.com/office/drawing/2014/main" val="20000"/>
                    </a:ext>
                  </a:extLst>
                </a:gridCol>
                <a:gridCol w="2998354">
                  <a:extLst>
                    <a:ext uri="{9D8B030D-6E8A-4147-A177-3AD203B41FA5}">
                      <a16:colId xmlns:a16="http://schemas.microsoft.com/office/drawing/2014/main" val="3054381501"/>
                    </a:ext>
                  </a:extLst>
                </a:gridCol>
                <a:gridCol w="4614927">
                  <a:extLst>
                    <a:ext uri="{9D8B030D-6E8A-4147-A177-3AD203B41FA5}">
                      <a16:colId xmlns:a16="http://schemas.microsoft.com/office/drawing/2014/main" val="20001"/>
                    </a:ext>
                  </a:extLst>
                </a:gridCol>
                <a:gridCol w="1965255">
                  <a:extLst>
                    <a:ext uri="{9D8B030D-6E8A-4147-A177-3AD203B41FA5}">
                      <a16:colId xmlns:a16="http://schemas.microsoft.com/office/drawing/2014/main" val="20002"/>
                    </a:ext>
                  </a:extLst>
                </a:gridCol>
                <a:gridCol w="1623046">
                  <a:extLst>
                    <a:ext uri="{9D8B030D-6E8A-4147-A177-3AD203B41FA5}">
                      <a16:colId xmlns:a16="http://schemas.microsoft.com/office/drawing/2014/main" val="314759686"/>
                    </a:ext>
                  </a:extLst>
                </a:gridCol>
              </a:tblGrid>
              <a:tr h="370840">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sz="1800" b="1" kern="1200" dirty="0">
                          <a:solidFill>
                            <a:schemeClr val="tx1"/>
                          </a:solidFill>
                          <a:latin typeface="MTN Brighter Sans" panose="00000500000000000000" pitchFamily="50" charset="0"/>
                          <a:ea typeface="+mn-ea"/>
                          <a:cs typeface="Arial"/>
                        </a:rPr>
                        <a:t>ID </a:t>
                      </a:r>
                    </a:p>
                  </a:txBody>
                  <a:tcPr>
                    <a:lnL w="12700" cmpd="sng">
                      <a:solidFill>
                        <a:srgbClr val="000000"/>
                      </a:solidFill>
                    </a:lnL>
                    <a:lnR w="12700" cmpd="sng">
                      <a:solidFill>
                        <a:srgbClr val="000000"/>
                      </a:solidFill>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p>
                      <a:r>
                        <a:rPr lang="en-US" sz="1800" b="1" kern="1200" dirty="0">
                          <a:solidFill>
                            <a:schemeClr val="tx1"/>
                          </a:solidFill>
                          <a:latin typeface="MTN Brighter Sans" panose="00000500000000000000" pitchFamily="50" charset="0"/>
                          <a:ea typeface="+mn-ea"/>
                          <a:cs typeface="Arial"/>
                        </a:rPr>
                        <a:t>Use Case Name</a:t>
                      </a: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254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dirty="0">
                          <a:latin typeface="MTN Brighter Sans" panose="00000500000000000000" pitchFamily="50" charset="0"/>
                        </a:rPr>
                        <a:t>Description</a:t>
                      </a:r>
                    </a:p>
                  </a:txBody>
                  <a:tcPr>
                    <a:lnL w="12700" cmpd="sng">
                      <a:solidFill>
                        <a:srgbClr val="000000"/>
                      </a:solidFill>
                    </a:lnL>
                    <a:lnR w="12700" cmpd="sng">
                      <a:solidFill>
                        <a:srgbClr val="000000"/>
                      </a:solidFill>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dirty="0">
                          <a:latin typeface="MTN Brighter Sans" panose="00000500000000000000" pitchFamily="50" charset="0"/>
                        </a:rPr>
                        <a:t>URS/SRS </a:t>
                      </a:r>
                      <a:r>
                        <a:rPr lang="en-US" sz="1800" b="1" kern="1200" dirty="0">
                          <a:solidFill>
                            <a:schemeClr val="tx1"/>
                          </a:solidFill>
                          <a:latin typeface="MTN Brighter Sans" panose="00000500000000000000" pitchFamily="50" charset="0"/>
                          <a:ea typeface="+mn-ea"/>
                          <a:cs typeface="Arial"/>
                        </a:rPr>
                        <a:t>references</a:t>
                      </a: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p>
                      <a:r>
                        <a:rPr lang="en-US" sz="1800" b="1" kern="1200" dirty="0">
                          <a:solidFill>
                            <a:schemeClr val="tx1"/>
                          </a:solidFill>
                          <a:latin typeface="MTN Brighter Sans" panose="00000500000000000000" pitchFamily="50" charset="0"/>
                          <a:ea typeface="+mn-ea"/>
                          <a:cs typeface="Arial"/>
                        </a:rPr>
                        <a:t>Design Ref</a:t>
                      </a:r>
                    </a:p>
                  </a:txBody>
                  <a:tcPr>
                    <a:lnL w="12700" cmpd="sng">
                      <a:solidFill>
                        <a:srgbClr val="000000"/>
                      </a:solidFill>
                    </a:lnL>
                    <a:lnR w="12700" cmpd="sng">
                      <a:solidFill>
                        <a:srgbClr val="000000"/>
                      </a:solidFill>
                    </a:lnR>
                    <a:lnT w="12700" cmpd="sng">
                      <a:solidFill>
                        <a:srgbClr val="000000"/>
                      </a:solidFill>
                    </a:lnT>
                    <a:lnB w="254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1</a:t>
                      </a:r>
                    </a:p>
                  </a:txBody>
                  <a:tcPr>
                    <a:lnL w="12700" cmpd="sng">
                      <a:solidFill>
                        <a:srgbClr val="000000"/>
                      </a:solidFill>
                    </a:lnL>
                    <a:lnR w="12700" cmpd="sng">
                      <a:solidFill>
                        <a:srgbClr val="000000"/>
                      </a:solidFill>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tx1"/>
                          </a:solidFill>
                          <a:latin typeface="MTN Brighter Sans" panose="00000500000000000000" pitchFamily="50" charset="0"/>
                          <a:ea typeface="+mn-ea"/>
                          <a:cs typeface="+mn-cs"/>
                        </a:rPr>
                        <a:t>Existing card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tx1"/>
                          </a:solidFill>
                          <a:latin typeface="MTN Brighter Sans" panose="00000500000000000000" pitchFamily="50" charset="0"/>
                          <a:ea typeface="+mn-ea"/>
                          <a:cs typeface="+mn-cs"/>
                        </a:rPr>
                        <a:t>New Card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dirty="0">
                          <a:solidFill>
                            <a:schemeClr val="tx1"/>
                          </a:solidFill>
                          <a:latin typeface="MTN Brighter Sans" panose="00000500000000000000" pitchFamily="50" charset="0"/>
                          <a:ea typeface="+mn-ea"/>
                          <a:cs typeface="+mn-cs"/>
                        </a:rPr>
                        <a:t>Customer opt in and give standing order through MTN Channels to start process bill payment.</a:t>
                      </a:r>
                    </a:p>
                  </a:txBody>
                  <a:tcPr>
                    <a:lnL w="12700" cmpd="sng">
                      <a:solidFill>
                        <a:srgbClr val="000000"/>
                      </a:solidFill>
                    </a:lnL>
                    <a:lnR w="12700" cmpd="sng">
                      <a:solidFill>
                        <a:srgbClr val="000000"/>
                      </a:solidFill>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r>
                        <a:rPr lang="en-US" sz="1400" kern="1200" dirty="0">
                          <a:solidFill>
                            <a:schemeClr val="tx1"/>
                          </a:solidFill>
                          <a:latin typeface="MTN Brighter Sans" panose="00000500000000000000" pitchFamily="50" charset="0"/>
                          <a:ea typeface="+mn-ea"/>
                          <a:cs typeface="+mn-cs"/>
                        </a:rPr>
                        <a:t>&lt;SQ01,Slide No&gt;</a:t>
                      </a:r>
                    </a:p>
                  </a:txBody>
                  <a:tcPr>
                    <a:lnL w="12700" cmpd="sng">
                      <a:solidFill>
                        <a:srgbClr val="000000"/>
                      </a:solidFill>
                    </a:lnL>
                    <a:lnR w="12700" cmpd="sng">
                      <a:solidFill>
                        <a:srgbClr val="000000"/>
                      </a:solidFill>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1"/>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2</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err="1">
                          <a:solidFill>
                            <a:schemeClr val="tx1"/>
                          </a:solidFill>
                          <a:latin typeface="MTN Brighter Sans" panose="00000500000000000000" pitchFamily="50" charset="0"/>
                          <a:ea typeface="+mn-ea"/>
                          <a:cs typeface="+mn-cs"/>
                        </a:rPr>
                        <a:t>Opt</a:t>
                      </a:r>
                      <a:r>
                        <a:rPr lang="en-US" sz="1400" kern="1200" dirty="0">
                          <a:solidFill>
                            <a:schemeClr val="tx1"/>
                          </a:solidFill>
                          <a:latin typeface="MTN Brighter Sans" panose="00000500000000000000" pitchFamily="50" charset="0"/>
                          <a:ea typeface="+mn-ea"/>
                          <a:cs typeface="+mn-cs"/>
                        </a:rPr>
                        <a:t> out from auto debit via MTN channels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3</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Bill/Invoice generation</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Generating customer’s invoice/bill and send to the bank to process payment.</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endParaRPr lang="en-US" sz="1400" kern="120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3"/>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4</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Full bill Payment</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Full payment of the impacted invoice</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5</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Clear impacted invoice</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Impacted invoice would be cleared when bill payment is successful</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5"/>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6</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Add/Delete tokenized card(s)</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Customer would be able to add a new card or delete an existing card</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7</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Failed bill payment</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Failed payment transaction when there is no funds in customer’s account and the impacted invoice would still be left opened.</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7"/>
                  </a:ext>
                </a:extLst>
              </a:tr>
            </a:tbl>
          </a:graphicData>
        </a:graphic>
      </p:graphicFrame>
      <p:graphicFrame>
        <p:nvGraphicFramePr>
          <p:cNvPr id="7" name="Object 6">
            <a:extLst>
              <a:ext uri="{FF2B5EF4-FFF2-40B4-BE49-F238E27FC236}">
                <a16:creationId xmlns:a16="http://schemas.microsoft.com/office/drawing/2014/main" id="{20F023AA-C6AA-45F9-91DC-26384A195923}"/>
              </a:ext>
            </a:extLst>
          </p:cNvPr>
          <p:cNvGraphicFramePr>
            <a:graphicFrameLocks noChangeAspect="1"/>
          </p:cNvGraphicFramePr>
          <p:nvPr>
            <p:extLst>
              <p:ext uri="{D42A27DB-BD31-4B8C-83A1-F6EECF244321}">
                <p14:modId xmlns:p14="http://schemas.microsoft.com/office/powerpoint/2010/main" val="1710564960"/>
              </p:ext>
            </p:extLst>
          </p:nvPr>
        </p:nvGraphicFramePr>
        <p:xfrm>
          <a:off x="8596659" y="2900063"/>
          <a:ext cx="1900800" cy="1676399"/>
        </p:xfrm>
        <a:graphic>
          <a:graphicData uri="http://schemas.openxmlformats.org/presentationml/2006/ole">
            <mc:AlternateContent xmlns:mc="http://schemas.openxmlformats.org/markup-compatibility/2006">
              <mc:Choice xmlns:v="urn:schemas-microsoft-com:vml" Requires="v">
                <p:oleObj spid="_x0000_s1055" name="Document" showAsIcon="1" r:id="rId3" imgW="914400" imgH="806400" progId="Word.Document.12">
                  <p:embed/>
                </p:oleObj>
              </mc:Choice>
              <mc:Fallback>
                <p:oleObj name="Document" showAsIcon="1" r:id="rId3" imgW="914400" imgH="806400" progId="Word.Document.12">
                  <p:embed/>
                  <p:pic>
                    <p:nvPicPr>
                      <p:cNvPr id="3" name="Object 2">
                        <a:extLst>
                          <a:ext uri="{FF2B5EF4-FFF2-40B4-BE49-F238E27FC236}">
                            <a16:creationId xmlns:a16="http://schemas.microsoft.com/office/drawing/2014/main" id="{A2CE56F0-28B5-40CE-8470-258BDADCD213}"/>
                          </a:ext>
                        </a:extLst>
                      </p:cNvPr>
                      <p:cNvPicPr/>
                      <p:nvPr/>
                    </p:nvPicPr>
                    <p:blipFill>
                      <a:blip r:embed="rId4"/>
                      <a:stretch>
                        <a:fillRect/>
                      </a:stretch>
                    </p:blipFill>
                    <p:spPr>
                      <a:xfrm>
                        <a:off x="8596659" y="2900063"/>
                        <a:ext cx="1900800" cy="1676399"/>
                      </a:xfrm>
                      <a:prstGeom prst="rect">
                        <a:avLst/>
                      </a:prstGeom>
                    </p:spPr>
                  </p:pic>
                </p:oleObj>
              </mc:Fallback>
            </mc:AlternateContent>
          </a:graphicData>
        </a:graphic>
      </p:graphicFrame>
    </p:spTree>
    <p:extLst>
      <p:ext uri="{BB962C8B-B14F-4D97-AF65-F5344CB8AC3E}">
        <p14:creationId xmlns:p14="http://schemas.microsoft.com/office/powerpoint/2010/main" val="54679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7503" y="0"/>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800" b="1" i="0" u="none" strike="noStrike" kern="1200" cap="none" spc="0" normalizeH="0" baseline="0" noProof="0" dirty="0">
                <a:ln>
                  <a:noFill/>
                </a:ln>
                <a:solidFill>
                  <a:prstClr val="black"/>
                </a:solidFill>
                <a:effectLst/>
                <a:uLnTx/>
                <a:uFillTx/>
                <a:latin typeface="Century Gothic"/>
                <a:ea typeface="+mj-ea"/>
                <a:cs typeface="+mj-cs"/>
              </a:rPr>
              <a:t>Use Case List</a:t>
            </a:r>
          </a:p>
        </p:txBody>
      </p:sp>
      <p:graphicFrame>
        <p:nvGraphicFramePr>
          <p:cNvPr id="4" name="Table 3"/>
          <p:cNvGraphicFramePr>
            <a:graphicFrameLocks noGrp="1"/>
          </p:cNvGraphicFramePr>
          <p:nvPr>
            <p:extLst>
              <p:ext uri="{D42A27DB-BD31-4B8C-83A1-F6EECF244321}">
                <p14:modId xmlns:p14="http://schemas.microsoft.com/office/powerpoint/2010/main" val="2929124312"/>
              </p:ext>
            </p:extLst>
          </p:nvPr>
        </p:nvGraphicFramePr>
        <p:xfrm>
          <a:off x="194375" y="1129937"/>
          <a:ext cx="11503022" cy="4455160"/>
        </p:xfrm>
        <a:graphic>
          <a:graphicData uri="http://schemas.openxmlformats.org/drawingml/2006/table">
            <a:tbl>
              <a:tblPr firstRow="1" bandRow="1"/>
              <a:tblGrid>
                <a:gridCol w="768347">
                  <a:extLst>
                    <a:ext uri="{9D8B030D-6E8A-4147-A177-3AD203B41FA5}">
                      <a16:colId xmlns:a16="http://schemas.microsoft.com/office/drawing/2014/main" val="20000"/>
                    </a:ext>
                  </a:extLst>
                </a:gridCol>
                <a:gridCol w="2573339">
                  <a:extLst>
                    <a:ext uri="{9D8B030D-6E8A-4147-A177-3AD203B41FA5}">
                      <a16:colId xmlns:a16="http://schemas.microsoft.com/office/drawing/2014/main" val="3054381501"/>
                    </a:ext>
                  </a:extLst>
                </a:gridCol>
                <a:gridCol w="4179886">
                  <a:extLst>
                    <a:ext uri="{9D8B030D-6E8A-4147-A177-3AD203B41FA5}">
                      <a16:colId xmlns:a16="http://schemas.microsoft.com/office/drawing/2014/main" val="20001"/>
                    </a:ext>
                  </a:extLst>
                </a:gridCol>
                <a:gridCol w="2200275">
                  <a:extLst>
                    <a:ext uri="{9D8B030D-6E8A-4147-A177-3AD203B41FA5}">
                      <a16:colId xmlns:a16="http://schemas.microsoft.com/office/drawing/2014/main" val="20002"/>
                    </a:ext>
                  </a:extLst>
                </a:gridCol>
                <a:gridCol w="1781175">
                  <a:extLst>
                    <a:ext uri="{9D8B030D-6E8A-4147-A177-3AD203B41FA5}">
                      <a16:colId xmlns:a16="http://schemas.microsoft.com/office/drawing/2014/main" val="314759686"/>
                    </a:ext>
                  </a:extLst>
                </a:gridCol>
              </a:tblGrid>
              <a:tr h="370840">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sz="1800" b="1" kern="1200" dirty="0">
                          <a:solidFill>
                            <a:schemeClr val="tx1"/>
                          </a:solidFill>
                          <a:latin typeface="MTN Brighter Sans" panose="00000500000000000000" pitchFamily="50" charset="0"/>
                          <a:ea typeface="+mn-ea"/>
                          <a:cs typeface="Arial"/>
                        </a:rPr>
                        <a:t>ID </a:t>
                      </a:r>
                    </a:p>
                  </a:txBody>
                  <a:tcPr>
                    <a:lnL w="12700" cmpd="sng">
                      <a:solidFill>
                        <a:srgbClr val="000000"/>
                      </a:solidFill>
                    </a:lnL>
                    <a:lnR w="12700" cmpd="sng">
                      <a:solidFill>
                        <a:srgbClr val="000000"/>
                      </a:solidFill>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p>
                      <a:r>
                        <a:rPr lang="en-US" sz="1800" b="1" kern="1200" dirty="0">
                          <a:solidFill>
                            <a:schemeClr val="tx1"/>
                          </a:solidFill>
                          <a:latin typeface="MTN Brighter Sans" panose="00000500000000000000" pitchFamily="50" charset="0"/>
                          <a:ea typeface="+mn-ea"/>
                          <a:cs typeface="Arial"/>
                        </a:rPr>
                        <a:t>Use Case Name</a:t>
                      </a: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254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dirty="0">
                          <a:latin typeface="MTN Brighter Sans" panose="00000500000000000000" pitchFamily="50" charset="0"/>
                        </a:rPr>
                        <a:t>Description</a:t>
                      </a:r>
                    </a:p>
                  </a:txBody>
                  <a:tcPr>
                    <a:lnL w="12700" cmpd="sng">
                      <a:solidFill>
                        <a:srgbClr val="000000"/>
                      </a:solidFill>
                    </a:lnL>
                    <a:lnR w="12700" cmpd="sng">
                      <a:solidFill>
                        <a:srgbClr val="000000"/>
                      </a:solidFill>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r>
                        <a:rPr lang="en-US" dirty="0">
                          <a:latin typeface="MTN Brighter Sans" panose="00000500000000000000" pitchFamily="50" charset="0"/>
                        </a:rPr>
                        <a:t>URS/SRS </a:t>
                      </a:r>
                      <a:r>
                        <a:rPr lang="en-US" sz="1800" b="1" kern="1200" dirty="0">
                          <a:solidFill>
                            <a:schemeClr val="tx1"/>
                          </a:solidFill>
                          <a:latin typeface="MTN Brighter Sans" panose="00000500000000000000" pitchFamily="50" charset="0"/>
                          <a:ea typeface="+mn-ea"/>
                          <a:cs typeface="Arial"/>
                        </a:rPr>
                        <a:t>references</a:t>
                      </a: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25400" cmpd="sng">
                      <a:solidFill>
                        <a:srgbClr val="000000"/>
                      </a:solidFill>
                    </a:lnB>
                    <a:lnTlToBr w="12700" cmpd="sng">
                      <a:noFill/>
                      <a:prstDash val="solid"/>
                    </a:lnTlToBr>
                    <a:lnBlToTr w="12700" cmpd="sng">
                      <a:noFill/>
                      <a:prstDash val="solid"/>
                    </a:lnBlToTr>
                    <a:noFill/>
                  </a:tcPr>
                </a:tc>
                <a:tc>
                  <a:txBody>
                    <a:bodyPr/>
                    <a:lstStyle/>
                    <a:p>
                      <a:r>
                        <a:rPr lang="en-US" sz="1800" b="1" kern="1200" dirty="0">
                          <a:solidFill>
                            <a:schemeClr val="tx1"/>
                          </a:solidFill>
                          <a:latin typeface="MTN Brighter Sans" panose="00000500000000000000" pitchFamily="50" charset="0"/>
                          <a:ea typeface="+mn-ea"/>
                          <a:cs typeface="Arial"/>
                        </a:rPr>
                        <a:t>Design Ref</a:t>
                      </a:r>
                    </a:p>
                  </a:txBody>
                  <a:tcPr>
                    <a:lnL w="12700" cmpd="sng">
                      <a:solidFill>
                        <a:srgbClr val="000000"/>
                      </a:solidFill>
                    </a:lnL>
                    <a:lnR w="12700" cmpd="sng">
                      <a:solidFill>
                        <a:srgbClr val="000000"/>
                      </a:solidFill>
                    </a:lnR>
                    <a:lnT w="12700" cmpd="sng">
                      <a:solidFill>
                        <a:srgbClr val="000000"/>
                      </a:solidFill>
                    </a:lnT>
                    <a:lnB w="254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8</a:t>
                      </a:r>
                    </a:p>
                  </a:txBody>
                  <a:tcPr>
                    <a:lnL w="12700" cmpd="sng">
                      <a:solidFill>
                        <a:srgbClr val="000000"/>
                      </a:solidFill>
                    </a:lnL>
                    <a:lnR w="12700" cmpd="sng">
                      <a:solidFill>
                        <a:srgbClr val="000000"/>
                      </a:solidFill>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r>
                        <a:rPr lang="en-US" sz="1400" kern="1200" dirty="0">
                          <a:solidFill>
                            <a:schemeClr val="tx1"/>
                          </a:solidFill>
                          <a:latin typeface="MTN Brighter Sans" panose="00000500000000000000" pitchFamily="50" charset="0"/>
                          <a:ea typeface="+mn-ea"/>
                          <a:cs typeface="+mn-cs"/>
                        </a:rPr>
                        <a:t>Alert notifications on insufficient/failed bill payment</a:t>
                      </a:r>
                    </a:p>
                  </a:txBody>
                  <a:tcPr>
                    <a:lnL w="12700" cmpd="sng">
                      <a:solidFill>
                        <a:srgbClr val="000000"/>
                      </a:solidFill>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p>
                      <a:r>
                        <a:rPr lang="en-US" sz="1400" kern="1200" dirty="0">
                          <a:solidFill>
                            <a:schemeClr val="tx1"/>
                          </a:solidFill>
                          <a:latin typeface="MTN Brighter Sans" panose="00000500000000000000" pitchFamily="50" charset="0"/>
                          <a:ea typeface="+mn-ea"/>
                          <a:cs typeface="+mn-cs"/>
                        </a:rPr>
                        <a:t>Alerting the account support partner on failed bill payment</a:t>
                      </a:r>
                    </a:p>
                  </a:txBody>
                  <a:tcPr>
                    <a:lnL w="12700" cmpd="sng">
                      <a:solidFill>
                        <a:srgbClr val="000000"/>
                      </a:solidFill>
                    </a:lnL>
                    <a:lnR w="12700" cmpd="sng">
                      <a:solidFill>
                        <a:srgbClr val="000000"/>
                      </a:solidFill>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254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r>
                        <a:rPr lang="en-US" sz="1400" kern="1200" dirty="0">
                          <a:solidFill>
                            <a:schemeClr val="tx1"/>
                          </a:solidFill>
                          <a:latin typeface="MTN Brighter Sans" panose="00000500000000000000" pitchFamily="50" charset="0"/>
                          <a:ea typeface="+mn-ea"/>
                          <a:cs typeface="+mn-cs"/>
                        </a:rPr>
                        <a:t>&lt;SQ01,Slide No&gt;</a:t>
                      </a:r>
                    </a:p>
                  </a:txBody>
                  <a:tcPr>
                    <a:lnL w="12700" cmpd="sng">
                      <a:solidFill>
                        <a:srgbClr val="000000"/>
                      </a:solidFill>
                    </a:lnL>
                    <a:lnR w="12700" cmpd="sng">
                      <a:solidFill>
                        <a:srgbClr val="000000"/>
                      </a:solidFill>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1"/>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9</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View payment history</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Customer to view bill payment history on the bank platform</a:t>
                      </a:r>
                    </a:p>
                  </a:txBody>
                  <a:tcPr>
                    <a:lnL w="12700" cmpd="sng">
                      <a:solidFill>
                        <a:srgbClr val="000000"/>
                      </a:solidFill>
                    </a:lnL>
                    <a:lnR w="12700" cmpd="sng">
                      <a:solidFill>
                        <a:srgbClr val="000000"/>
                      </a:solidFill>
                    </a:lnR>
                    <a:lnT w="12700" cmpd="sng">
                      <a:solidFill>
                        <a:srgbClr val="000000"/>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r>
                        <a:rPr lang="en-US" sz="1400" kern="1200" dirty="0">
                          <a:solidFill>
                            <a:schemeClr val="tx1"/>
                          </a:solidFill>
                          <a:latin typeface="MTN Brighter Sans" panose="00000500000000000000" pitchFamily="50" charset="0"/>
                          <a:ea typeface="+mn-ea"/>
                          <a:cs typeface="+mn-cs"/>
                        </a:rPr>
                        <a:t>10</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Survey/Customer’s feedback</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Customer would be able to provide feedback on the automated direct debit experience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977458"/>
                  </a:ext>
                </a:extLst>
              </a:tr>
              <a:tr h="370840">
                <a:tc>
                  <a:txBody>
                    <a:bodyPr/>
                    <a:lstStyle/>
                    <a:p>
                      <a:r>
                        <a:rPr lang="en-US" sz="1400" kern="1200" dirty="0">
                          <a:solidFill>
                            <a:schemeClr val="tx1"/>
                          </a:solidFill>
                          <a:latin typeface="MTN Brighter Sans" panose="00000500000000000000" pitchFamily="50" charset="0"/>
                          <a:ea typeface="+mn-ea"/>
                          <a:cs typeface="+mn-cs"/>
                        </a:rPr>
                        <a:t>11</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Notifications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400" kern="1200" dirty="0">
                          <a:solidFill>
                            <a:schemeClr val="tx1"/>
                          </a:solidFill>
                          <a:latin typeface="MTN Brighter Sans" panose="00000500000000000000" pitchFamily="50" charset="0"/>
                          <a:ea typeface="+mn-ea"/>
                          <a:cs typeface="+mn-cs"/>
                        </a:rPr>
                        <a:t>System send notification after successful and failed transaction to customer and account support officer</a:t>
                      </a:r>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15172979"/>
                  </a:ext>
                </a:extLst>
              </a:tr>
              <a:tr h="370840">
                <a:tc>
                  <a:txBody>
                    <a:bodyPr/>
                    <a:lstStyle/>
                    <a:p>
                      <a:r>
                        <a:rPr lang="en-US" sz="1400" kern="1200" dirty="0">
                          <a:solidFill>
                            <a:schemeClr val="tx1"/>
                          </a:solidFill>
                          <a:latin typeface="MTN Brighter Sans" panose="00000500000000000000" pitchFamily="50" charset="0"/>
                          <a:ea typeface="+mn-ea"/>
                          <a:cs typeface="+mn-cs"/>
                        </a:rPr>
                        <a:t>12</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TN Brighter Sans" panose="00000500000000000000" pitchFamily="50" charset="0"/>
                          <a:ea typeface="+mn-ea"/>
                          <a:cs typeface="+mn-cs"/>
                        </a:rPr>
                        <a:t>Open invoice Payment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kern="1200" dirty="0">
                          <a:solidFill>
                            <a:schemeClr val="tx1"/>
                          </a:solidFill>
                          <a:latin typeface="MTN Brighter Sans" panose="00000500000000000000" pitchFamily="50" charset="0"/>
                          <a:ea typeface="+mn-ea"/>
                          <a:cs typeface="+mn-cs"/>
                        </a:rPr>
                        <a:t>Customer can check open and make payment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srgbClr val="000000"/>
                      </a:solidFill>
                    </a:lnB>
                    <a:lnTlToBr w="12700" cmpd="sng">
                      <a:noFill/>
                      <a:prstDash val="solid"/>
                    </a:lnTlToBr>
                    <a:lnBlToTr w="12700" cmpd="sng">
                      <a:noFill/>
                      <a:prstDash val="solid"/>
                    </a:lnBlToTr>
                    <a:no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ap="flat" cmpd="sng" algn="ctr">
                      <a:solidFill>
                        <a:srgbClr val="000000"/>
                      </a:solidFill>
                      <a:prstDash val="solid"/>
                      <a:round/>
                      <a:headEnd type="none" w="med" len="med"/>
                      <a:tailEnd type="none" w="med" len="med"/>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9921131"/>
                  </a:ext>
                </a:extLst>
              </a:tr>
              <a:tr h="370840">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r>
                        <a:rPr lang="en-US" sz="1400" kern="1200" dirty="0">
                          <a:solidFill>
                            <a:schemeClr val="tx1"/>
                          </a:solidFill>
                          <a:latin typeface="MTN Brighter Sans" panose="00000500000000000000" pitchFamily="50" charset="0"/>
                          <a:ea typeface="+mn-ea"/>
                          <a:cs typeface="+mn-cs"/>
                        </a:rPr>
                        <a:t>13</a:t>
                      </a: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r>
                        <a:rPr lang="en-US" sz="1400" kern="1200" dirty="0">
                          <a:solidFill>
                            <a:schemeClr val="tx1"/>
                          </a:solidFill>
                          <a:latin typeface="MTN Brighter Sans" panose="00000500000000000000" pitchFamily="50" charset="0"/>
                          <a:ea typeface="+mn-ea"/>
                          <a:cs typeface="+mn-cs"/>
                        </a:rPr>
                        <a:t>Reporting</a:t>
                      </a:r>
                    </a:p>
                  </a:txBody>
                  <a:tcPr>
                    <a:lnL w="12700" cmpd="sng">
                      <a:solidFill>
                        <a:srgbClr val="000000"/>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tc>
                  <a:txBody>
                    <a:bodyPr/>
                    <a:lstStyle/>
                    <a:p>
                      <a:r>
                        <a:rPr lang="en-GB" sz="1400" kern="1200" dirty="0">
                          <a:solidFill>
                            <a:schemeClr val="tx1"/>
                          </a:solidFill>
                          <a:latin typeface="MTN Brighter Sans" panose="00000500000000000000" pitchFamily="50" charset="0"/>
                          <a:ea typeface="+mn-ea"/>
                          <a:cs typeface="+mn-cs"/>
                        </a:rPr>
                        <a:t>Captures All Entries on the Enterprise direct debit application into separate columns for the different request, input and changes. Fields captured into separate columns</a:t>
                      </a:r>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lvl1pPr marL="0" algn="l" defTabSz="914400" rtl="0" eaLnBrk="1" latinLnBrk="0" hangingPunct="1">
                        <a:defRPr sz="1800" kern="1200">
                          <a:solidFill>
                            <a:schemeClr val="tx1"/>
                          </a:solidFill>
                          <a:latin typeface="Verdana"/>
                          <a:cs typeface="Arial"/>
                        </a:defRPr>
                      </a:lvl1pPr>
                      <a:lvl2pPr marL="457200" algn="l" defTabSz="914400" rtl="0" eaLnBrk="1" latinLnBrk="0" hangingPunct="1">
                        <a:defRPr sz="1800" kern="1200">
                          <a:solidFill>
                            <a:schemeClr val="tx1"/>
                          </a:solidFill>
                          <a:latin typeface="Verdana"/>
                          <a:cs typeface="Arial"/>
                        </a:defRPr>
                      </a:lvl2pPr>
                      <a:lvl3pPr marL="914400" algn="l" defTabSz="914400" rtl="0" eaLnBrk="1" latinLnBrk="0" hangingPunct="1">
                        <a:defRPr sz="1800" kern="1200">
                          <a:solidFill>
                            <a:schemeClr val="tx1"/>
                          </a:solidFill>
                          <a:latin typeface="Verdana"/>
                          <a:cs typeface="Arial"/>
                        </a:defRPr>
                      </a:lvl3pPr>
                      <a:lvl4pPr marL="1371600" algn="l" defTabSz="914400" rtl="0" eaLnBrk="1" latinLnBrk="0" hangingPunct="1">
                        <a:defRPr sz="1800" kern="1200">
                          <a:solidFill>
                            <a:schemeClr val="tx1"/>
                          </a:solidFill>
                          <a:latin typeface="Verdana"/>
                          <a:cs typeface="Arial"/>
                        </a:defRPr>
                      </a:lvl4pPr>
                      <a:lvl5pPr marL="1828800" algn="l" defTabSz="914400" rtl="0" eaLnBrk="1" latinLnBrk="0" hangingPunct="1">
                        <a:defRPr sz="1800" kern="1200">
                          <a:solidFill>
                            <a:schemeClr val="tx1"/>
                          </a:solidFill>
                          <a:latin typeface="Verdana"/>
                          <a:cs typeface="Arial"/>
                        </a:defRPr>
                      </a:lvl5pPr>
                      <a:lvl6pPr marL="2286000" algn="l" defTabSz="914400" rtl="0" eaLnBrk="1" latinLnBrk="0" hangingPunct="1">
                        <a:defRPr sz="1800" kern="1200">
                          <a:solidFill>
                            <a:schemeClr val="tx1"/>
                          </a:solidFill>
                          <a:latin typeface="Verdana"/>
                          <a:cs typeface="Arial"/>
                        </a:defRPr>
                      </a:lvl6pPr>
                      <a:lvl7pPr marL="2743200" algn="l" defTabSz="914400" rtl="0" eaLnBrk="1" latinLnBrk="0" hangingPunct="1">
                        <a:defRPr sz="1800" kern="1200">
                          <a:solidFill>
                            <a:schemeClr val="tx1"/>
                          </a:solidFill>
                          <a:latin typeface="Verdana"/>
                          <a:cs typeface="Arial"/>
                        </a:defRPr>
                      </a:lvl7pPr>
                      <a:lvl8pPr marL="3200400" algn="l" defTabSz="914400" rtl="0" eaLnBrk="1" latinLnBrk="0" hangingPunct="1">
                        <a:defRPr sz="1800" kern="1200">
                          <a:solidFill>
                            <a:schemeClr val="tx1"/>
                          </a:solidFill>
                          <a:latin typeface="Verdana"/>
                          <a:cs typeface="Arial"/>
                        </a:defRPr>
                      </a:lvl8pPr>
                      <a:lvl9pPr marL="3657600" algn="l" defTabSz="914400" rtl="0" eaLnBrk="1" latinLnBrk="0" hangingPunct="1">
                        <a:defRPr sz="1800" kern="1200">
                          <a:solidFill>
                            <a:schemeClr val="tx1"/>
                          </a:solidFill>
                          <a:latin typeface="Verdana"/>
                          <a:cs typeface="Arial"/>
                        </a:defRPr>
                      </a:lvl9p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ap="flat" cmpd="sng" algn="ctr">
                      <a:solidFill>
                        <a:srgbClr val="000000"/>
                      </a:solidFill>
                      <a:prstDash val="solid"/>
                      <a:round/>
                      <a:headEnd type="none" w="med" len="med"/>
                      <a:tailEnd type="none" w="med" len="med"/>
                    </a:lnR>
                    <a:lnT w="12700" cmpd="sng">
                      <a:solidFill>
                        <a:srgbClr val="000000"/>
                      </a:solidFill>
                    </a:lnT>
                    <a:lnB w="12700" cmpd="sng">
                      <a:solidFill>
                        <a:srgbClr val="000000"/>
                      </a:solidFill>
                    </a:lnB>
                    <a:lnTlToBr w="12700" cmpd="sng">
                      <a:noFill/>
                      <a:prstDash val="solid"/>
                    </a:lnTlToBr>
                    <a:lnBlToTr w="12700" cmpd="sng">
                      <a:noFill/>
                      <a:prstDash val="solid"/>
                    </a:lnBlToTr>
                    <a:solidFill>
                      <a:srgbClr val="000000">
                        <a:alpha val="20000"/>
                      </a:srgbClr>
                    </a:solidFill>
                  </a:tcPr>
                </a:tc>
                <a:tc>
                  <a:txBody>
                    <a:bodyPr/>
                    <a:lstStyle/>
                    <a:p>
                      <a:endParaRPr lang="en-US" sz="1400" kern="1200" dirty="0">
                        <a:solidFill>
                          <a:schemeClr val="tx1"/>
                        </a:solidFill>
                        <a:latin typeface="MTN Brighter Sans" panose="00000500000000000000" pitchFamily="50" charset="0"/>
                        <a:ea typeface="+mn-ea"/>
                        <a:cs typeface="+mn-cs"/>
                      </a:endParaRPr>
                    </a:p>
                  </a:txBody>
                  <a:tcPr>
                    <a:lnL w="12700" cmpd="sng">
                      <a:solidFill>
                        <a:srgbClr val="000000"/>
                      </a:solidFill>
                    </a:lnL>
                    <a:lnR w="12700" cmpd="sng">
                      <a:solidFill>
                        <a:srgbClr val="000000"/>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000000">
                        <a:alpha val="20000"/>
                      </a:srgbClr>
                    </a:solidFill>
                  </a:tcPr>
                </a:tc>
                <a:extLst>
                  <a:ext uri="{0D108BD9-81ED-4DB2-BD59-A6C34878D82A}">
                    <a16:rowId xmlns:a16="http://schemas.microsoft.com/office/drawing/2014/main" val="10003"/>
                  </a:ext>
                </a:extLst>
              </a:tr>
            </a:tbl>
          </a:graphicData>
        </a:graphic>
      </p:graphicFrame>
      <p:graphicFrame>
        <p:nvGraphicFramePr>
          <p:cNvPr id="3" name="Object 2">
            <a:extLst>
              <a:ext uri="{FF2B5EF4-FFF2-40B4-BE49-F238E27FC236}">
                <a16:creationId xmlns:a16="http://schemas.microsoft.com/office/drawing/2014/main" id="{A2CE56F0-28B5-40CE-8470-258BDADCD213}"/>
              </a:ext>
            </a:extLst>
          </p:cNvPr>
          <p:cNvGraphicFramePr>
            <a:graphicFrameLocks noChangeAspect="1"/>
          </p:cNvGraphicFramePr>
          <p:nvPr>
            <p:extLst>
              <p:ext uri="{D42A27DB-BD31-4B8C-83A1-F6EECF244321}">
                <p14:modId xmlns:p14="http://schemas.microsoft.com/office/powerpoint/2010/main" val="1300422053"/>
              </p:ext>
            </p:extLst>
          </p:nvPr>
        </p:nvGraphicFramePr>
        <p:xfrm>
          <a:off x="8047205" y="2423160"/>
          <a:ext cx="1756081" cy="1548764"/>
        </p:xfrm>
        <a:graphic>
          <a:graphicData uri="http://schemas.openxmlformats.org/presentationml/2006/ole">
            <mc:AlternateContent xmlns:mc="http://schemas.openxmlformats.org/markup-compatibility/2006">
              <mc:Choice xmlns:v="urn:schemas-microsoft-com:vml" Requires="v">
                <p:oleObj spid="_x0000_s2079" name="Document" showAsIcon="1" r:id="rId3" imgW="914400" imgH="806400" progId="Word.Document.12">
                  <p:embed/>
                </p:oleObj>
              </mc:Choice>
              <mc:Fallback>
                <p:oleObj name="Document" showAsIcon="1" r:id="rId3" imgW="914400" imgH="806400" progId="Word.Document.12">
                  <p:embed/>
                  <p:pic>
                    <p:nvPicPr>
                      <p:cNvPr id="3" name="Object 2">
                        <a:extLst>
                          <a:ext uri="{FF2B5EF4-FFF2-40B4-BE49-F238E27FC236}">
                            <a16:creationId xmlns:a16="http://schemas.microsoft.com/office/drawing/2014/main" id="{A2CE56F0-28B5-40CE-8470-258BDADCD213}"/>
                          </a:ext>
                        </a:extLst>
                      </p:cNvPr>
                      <p:cNvPicPr/>
                      <p:nvPr/>
                    </p:nvPicPr>
                    <p:blipFill>
                      <a:blip r:embed="rId4"/>
                      <a:stretch>
                        <a:fillRect/>
                      </a:stretch>
                    </p:blipFill>
                    <p:spPr>
                      <a:xfrm>
                        <a:off x="8047205" y="2423160"/>
                        <a:ext cx="1756081" cy="1548764"/>
                      </a:xfrm>
                      <a:prstGeom prst="rect">
                        <a:avLst/>
                      </a:prstGeom>
                    </p:spPr>
                  </p:pic>
                </p:oleObj>
              </mc:Fallback>
            </mc:AlternateContent>
          </a:graphicData>
        </a:graphic>
      </p:graphicFrame>
    </p:spTree>
    <p:extLst>
      <p:ext uri="{BB962C8B-B14F-4D97-AF65-F5344CB8AC3E}">
        <p14:creationId xmlns:p14="http://schemas.microsoft.com/office/powerpoint/2010/main" val="2151928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7503" y="13063"/>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Use Case Diagrams</a:t>
            </a:r>
          </a:p>
        </p:txBody>
      </p:sp>
      <p:sp>
        <p:nvSpPr>
          <p:cNvPr id="3" name="Text Placeholder 2">
            <a:extLst>
              <a:ext uri="{FF2B5EF4-FFF2-40B4-BE49-F238E27FC236}">
                <a16:creationId xmlns:a16="http://schemas.microsoft.com/office/drawing/2014/main" id="{A89E4C23-25FD-41F6-8D98-34EC83A52885}"/>
              </a:ext>
            </a:extLst>
          </p:cNvPr>
          <p:cNvSpPr>
            <a:spLocks noGrp="1"/>
          </p:cNvSpPr>
          <p:nvPr>
            <p:ph type="body" sz="quarter" idx="10"/>
          </p:nvPr>
        </p:nvSpPr>
        <p:spPr>
          <a:xfrm>
            <a:off x="73660" y="1045965"/>
            <a:ext cx="11404600" cy="268816"/>
          </a:xfrm>
        </p:spPr>
        <p:txBody>
          <a:bodyPr/>
          <a:lstStyle/>
          <a:p>
            <a:r>
              <a:rPr lang="en-US" b="1" i="0" dirty="0" err="1">
                <a:latin typeface="MTN Brighter Sans" panose="00000500000000000000" pitchFamily="50" charset="0"/>
              </a:rPr>
              <a:t>Opt</a:t>
            </a:r>
            <a:r>
              <a:rPr lang="en-US" b="1" i="0" dirty="0">
                <a:latin typeface="MTN Brighter Sans" panose="00000500000000000000" pitchFamily="50" charset="0"/>
              </a:rPr>
              <a:t> in to Auto Debit</a:t>
            </a:r>
          </a:p>
        </p:txBody>
      </p:sp>
      <p:pic>
        <p:nvPicPr>
          <p:cNvPr id="2" name="Picture 1">
            <a:extLst>
              <a:ext uri="{FF2B5EF4-FFF2-40B4-BE49-F238E27FC236}">
                <a16:creationId xmlns:a16="http://schemas.microsoft.com/office/drawing/2014/main" id="{54F80324-F553-4403-9A14-F9A89D9F4101}"/>
              </a:ext>
            </a:extLst>
          </p:cNvPr>
          <p:cNvPicPr>
            <a:picLocks noChangeAspect="1"/>
          </p:cNvPicPr>
          <p:nvPr/>
        </p:nvPicPr>
        <p:blipFill>
          <a:blip r:embed="rId2"/>
          <a:stretch>
            <a:fillRect/>
          </a:stretch>
        </p:blipFill>
        <p:spPr>
          <a:xfrm>
            <a:off x="2647951" y="1537787"/>
            <a:ext cx="6037856" cy="4342530"/>
          </a:xfrm>
          <a:prstGeom prst="rect">
            <a:avLst/>
          </a:prstGeom>
        </p:spPr>
      </p:pic>
    </p:spTree>
    <p:extLst>
      <p:ext uri="{BB962C8B-B14F-4D97-AF65-F5344CB8AC3E}">
        <p14:creationId xmlns:p14="http://schemas.microsoft.com/office/powerpoint/2010/main" val="603078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7503" y="13063"/>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Use Case Diagrams</a:t>
            </a:r>
          </a:p>
        </p:txBody>
      </p:sp>
      <p:sp>
        <p:nvSpPr>
          <p:cNvPr id="3" name="Text Placeholder 2">
            <a:extLst>
              <a:ext uri="{FF2B5EF4-FFF2-40B4-BE49-F238E27FC236}">
                <a16:creationId xmlns:a16="http://schemas.microsoft.com/office/drawing/2014/main" id="{A89E4C23-25FD-41F6-8D98-34EC83A52885}"/>
              </a:ext>
            </a:extLst>
          </p:cNvPr>
          <p:cNvSpPr>
            <a:spLocks noGrp="1"/>
          </p:cNvSpPr>
          <p:nvPr>
            <p:ph type="body" sz="quarter" idx="10"/>
          </p:nvPr>
        </p:nvSpPr>
        <p:spPr>
          <a:xfrm>
            <a:off x="393700" y="977683"/>
            <a:ext cx="11404600" cy="268816"/>
          </a:xfrm>
        </p:spPr>
        <p:txBody>
          <a:bodyPr/>
          <a:lstStyle/>
          <a:p>
            <a:r>
              <a:rPr lang="en-US" b="1" i="0" dirty="0" err="1">
                <a:latin typeface="MTN Brighter Sans" panose="00000500000000000000" pitchFamily="50" charset="0"/>
              </a:rPr>
              <a:t>Opt</a:t>
            </a:r>
            <a:r>
              <a:rPr lang="en-US" b="1" i="0" dirty="0">
                <a:latin typeface="MTN Brighter Sans" panose="00000500000000000000" pitchFamily="50" charset="0"/>
              </a:rPr>
              <a:t> out of Auto Debit</a:t>
            </a:r>
          </a:p>
        </p:txBody>
      </p:sp>
      <p:pic>
        <p:nvPicPr>
          <p:cNvPr id="6" name="Picture 5">
            <a:extLst>
              <a:ext uri="{FF2B5EF4-FFF2-40B4-BE49-F238E27FC236}">
                <a16:creationId xmlns:a16="http://schemas.microsoft.com/office/drawing/2014/main" id="{F43A9316-C3D8-4434-BD51-CB49AC5D7D31}"/>
              </a:ext>
            </a:extLst>
          </p:cNvPr>
          <p:cNvPicPr>
            <a:picLocks noChangeAspect="1"/>
          </p:cNvPicPr>
          <p:nvPr/>
        </p:nvPicPr>
        <p:blipFill>
          <a:blip r:embed="rId2"/>
          <a:stretch>
            <a:fillRect/>
          </a:stretch>
        </p:blipFill>
        <p:spPr>
          <a:xfrm>
            <a:off x="2078917" y="1723505"/>
            <a:ext cx="6330053" cy="3410989"/>
          </a:xfrm>
          <a:prstGeom prst="rect">
            <a:avLst/>
          </a:prstGeom>
        </p:spPr>
      </p:pic>
    </p:spTree>
    <p:extLst>
      <p:ext uri="{BB962C8B-B14F-4D97-AF65-F5344CB8AC3E}">
        <p14:creationId xmlns:p14="http://schemas.microsoft.com/office/powerpoint/2010/main" val="26857066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7503" y="13063"/>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Use Case Diagrams</a:t>
            </a:r>
          </a:p>
        </p:txBody>
      </p:sp>
      <p:sp>
        <p:nvSpPr>
          <p:cNvPr id="3" name="Text Placeholder 2">
            <a:extLst>
              <a:ext uri="{FF2B5EF4-FFF2-40B4-BE49-F238E27FC236}">
                <a16:creationId xmlns:a16="http://schemas.microsoft.com/office/drawing/2014/main" id="{A89E4C23-25FD-41F6-8D98-34EC83A52885}"/>
              </a:ext>
            </a:extLst>
          </p:cNvPr>
          <p:cNvSpPr>
            <a:spLocks noGrp="1"/>
          </p:cNvSpPr>
          <p:nvPr>
            <p:ph type="body" sz="quarter" idx="10"/>
          </p:nvPr>
        </p:nvSpPr>
        <p:spPr>
          <a:xfrm>
            <a:off x="317503" y="822960"/>
            <a:ext cx="11404600" cy="268816"/>
          </a:xfrm>
        </p:spPr>
        <p:txBody>
          <a:bodyPr/>
          <a:lstStyle/>
          <a:p>
            <a:r>
              <a:rPr lang="en-US" b="1" i="0" dirty="0">
                <a:latin typeface="MTN Brighter Sans" panose="00000500000000000000" pitchFamily="50" charset="0"/>
              </a:rPr>
              <a:t>Invoice generation and payment</a:t>
            </a:r>
          </a:p>
        </p:txBody>
      </p:sp>
      <p:pic>
        <p:nvPicPr>
          <p:cNvPr id="2" name="Picture 1">
            <a:extLst>
              <a:ext uri="{FF2B5EF4-FFF2-40B4-BE49-F238E27FC236}">
                <a16:creationId xmlns:a16="http://schemas.microsoft.com/office/drawing/2014/main" id="{F1FABBB8-D55C-4745-A53A-0970C63B22B0}"/>
              </a:ext>
            </a:extLst>
          </p:cNvPr>
          <p:cNvPicPr>
            <a:picLocks noChangeAspect="1"/>
          </p:cNvPicPr>
          <p:nvPr/>
        </p:nvPicPr>
        <p:blipFill>
          <a:blip r:embed="rId2"/>
          <a:stretch>
            <a:fillRect/>
          </a:stretch>
        </p:blipFill>
        <p:spPr>
          <a:xfrm>
            <a:off x="3145873" y="1359525"/>
            <a:ext cx="5678088" cy="4874958"/>
          </a:xfrm>
          <a:prstGeom prst="rect">
            <a:avLst/>
          </a:prstGeom>
        </p:spPr>
      </p:pic>
    </p:spTree>
    <p:extLst>
      <p:ext uri="{BB962C8B-B14F-4D97-AF65-F5344CB8AC3E}">
        <p14:creationId xmlns:p14="http://schemas.microsoft.com/office/powerpoint/2010/main" val="3568599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720" y="2528096"/>
            <a:ext cx="10754360" cy="1801808"/>
          </a:xfrm>
        </p:spPr>
        <p:txBody>
          <a:bodyPr/>
          <a:lstStyle/>
          <a:p>
            <a:pPr algn="ctr"/>
            <a:r>
              <a:rPr lang="en-ZA" sz="5400" dirty="0">
                <a:latin typeface="MTN Brighter Sans" panose="00000500000000000000" pitchFamily="50" charset="0"/>
              </a:rPr>
              <a:t>User Stories and Acceptance </a:t>
            </a:r>
            <a:br>
              <a:rPr lang="en-ZA" sz="5400" dirty="0">
                <a:latin typeface="MTN Brighter Sans" panose="00000500000000000000" pitchFamily="50" charset="0"/>
              </a:rPr>
            </a:br>
            <a:r>
              <a:rPr lang="en-ZA" sz="5400" dirty="0">
                <a:latin typeface="MTN Brighter Sans" panose="00000500000000000000" pitchFamily="50" charset="0"/>
              </a:rPr>
              <a:t>Criteria</a:t>
            </a:r>
          </a:p>
        </p:txBody>
      </p:sp>
    </p:spTree>
    <p:extLst>
      <p:ext uri="{BB962C8B-B14F-4D97-AF65-F5344CB8AC3E}">
        <p14:creationId xmlns:p14="http://schemas.microsoft.com/office/powerpoint/2010/main" val="4064242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593248086"/>
              </p:ext>
            </p:extLst>
          </p:nvPr>
        </p:nvGraphicFramePr>
        <p:xfrm>
          <a:off x="208642" y="519880"/>
          <a:ext cx="11596107" cy="6281929"/>
        </p:xfrm>
        <a:graphic>
          <a:graphicData uri="http://schemas.openxmlformats.org/drawingml/2006/table">
            <a:tbl>
              <a:tblPr firstRow="1" bandRow="1">
                <a:tableStyleId>{FABFCF23-3B69-468F-B69F-88F6DE6A72F2}</a:tableStyleId>
              </a:tblPr>
              <a:tblGrid>
                <a:gridCol w="1597738">
                  <a:extLst>
                    <a:ext uri="{9D8B030D-6E8A-4147-A177-3AD203B41FA5}">
                      <a16:colId xmlns:a16="http://schemas.microsoft.com/office/drawing/2014/main" val="3156873625"/>
                    </a:ext>
                  </a:extLst>
                </a:gridCol>
                <a:gridCol w="9998369">
                  <a:extLst>
                    <a:ext uri="{9D8B030D-6E8A-4147-A177-3AD203B41FA5}">
                      <a16:colId xmlns:a16="http://schemas.microsoft.com/office/drawing/2014/main" val="3344519595"/>
                    </a:ext>
                  </a:extLst>
                </a:gridCol>
              </a:tblGrid>
              <a:tr h="337592">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76211">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into auto debit </a:t>
                      </a:r>
                      <a:r>
                        <a:rPr lang="en-US" sz="1200" kern="1200" dirty="0">
                          <a:solidFill>
                            <a:schemeClr val="dk1"/>
                          </a:solidFill>
                          <a:latin typeface="MTN Brighter Sans" panose="00000500000000000000" pitchFamily="50" charset="0"/>
                          <a:ea typeface="+mn-ea"/>
                          <a:cs typeface="+mn-cs"/>
                        </a:rPr>
                        <a:t>Via NextGen, </a:t>
                      </a:r>
                      <a:r>
                        <a:rPr lang="en-US" sz="1200" kern="1200" dirty="0" err="1">
                          <a:solidFill>
                            <a:schemeClr val="dk1"/>
                          </a:solidFill>
                          <a:latin typeface="MTN Brighter Sans" panose="00000500000000000000" pitchFamily="50" charset="0"/>
                          <a:ea typeface="+mn-ea"/>
                          <a:cs typeface="+mn-cs"/>
                        </a:rPr>
                        <a:t>MyMTNWeb</a:t>
                      </a:r>
                      <a:r>
                        <a:rPr lang="en-US" sz="1200" kern="1200" dirty="0">
                          <a:solidFill>
                            <a:schemeClr val="dk1"/>
                          </a:solidFill>
                          <a:latin typeface="MTN Brighter Sans" panose="00000500000000000000" pitchFamily="50" charset="0"/>
                          <a:ea typeface="+mn-ea"/>
                          <a:cs typeface="+mn-cs"/>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7621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apply for automatic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510392">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been onboarded and created on customer management system and billing 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4881523">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can access MTN Channels such as NextGen, </a:t>
                      </a:r>
                      <a:r>
                        <a:rPr lang="en-US" sz="1100" b="0" dirty="0" err="1">
                          <a:latin typeface="MTN Brighter Sans" panose="00000500000000000000" pitchFamily="50" charset="0"/>
                        </a:rPr>
                        <a:t>MyMTNWeb</a:t>
                      </a:r>
                      <a:r>
                        <a:rPr lang="en-US" sz="1100" b="0" dirty="0">
                          <a:latin typeface="MTN Brighter Sans" panose="00000500000000000000" pitchFamily="50" charset="0"/>
                        </a:rPr>
                        <a:t> </a:t>
                      </a:r>
                    </a:p>
                    <a:p>
                      <a:pPr marL="228600" indent="-228600">
                        <a:lnSpc>
                          <a:spcPct val="150000"/>
                        </a:lnSpc>
                        <a:buFont typeface="+mj-lt"/>
                        <a:buAutoNum type="arabicPeriod"/>
                      </a:pPr>
                      <a:r>
                        <a:rPr lang="en-US" sz="1100" b="0" dirty="0">
                          <a:latin typeface="MTN Brighter Sans" panose="00000500000000000000" pitchFamily="50" charset="0"/>
                        </a:rPr>
                        <a:t>Customer select auto direct debit service on the channel</a:t>
                      </a:r>
                    </a:p>
                    <a:p>
                      <a:pPr marL="228600" indent="-228600">
                        <a:lnSpc>
                          <a:spcPct val="150000"/>
                        </a:lnSpc>
                        <a:buFont typeface="+mj-lt"/>
                        <a:buAutoNum type="arabicPeriod"/>
                      </a:pPr>
                      <a:r>
                        <a:rPr lang="en-US" sz="1100" b="0" dirty="0">
                          <a:latin typeface="MTN Brighter Sans" panose="00000500000000000000" pitchFamily="50" charset="0"/>
                        </a:rPr>
                        <a:t>Customer select opt in option</a:t>
                      </a:r>
                    </a:p>
                    <a:p>
                      <a:pPr marL="228600" lvl="0" indent="-228600">
                        <a:lnSpc>
                          <a:spcPct val="150000"/>
                        </a:lnSpc>
                        <a:buFont typeface="+mj-lt"/>
                        <a:buAutoNum type="arabicPeriod"/>
                      </a:pPr>
                      <a:r>
                        <a:rPr lang="en-US" sz="1100" b="0" dirty="0">
                          <a:latin typeface="MTN Brighter Sans" panose="00000500000000000000" pitchFamily="50" charset="0"/>
                        </a:rPr>
                        <a:t>System prompt customer to accept the terms and conditions</a:t>
                      </a:r>
                    </a:p>
                    <a:p>
                      <a:pPr marL="228600" lvl="0" indent="-228600">
                        <a:lnSpc>
                          <a:spcPct val="150000"/>
                        </a:lnSpc>
                        <a:buFont typeface="+mj-lt"/>
                        <a:buAutoNum type="arabicPeriod"/>
                      </a:pPr>
                      <a:r>
                        <a:rPr lang="en-US" sz="1100" b="0" dirty="0">
                          <a:latin typeface="MTN Brighter Sans" panose="00000500000000000000" pitchFamily="50" charset="0"/>
                        </a:rPr>
                        <a:t>If customer did not accept terms and conditions, the system would end the opt in process</a:t>
                      </a:r>
                    </a:p>
                    <a:p>
                      <a:pPr marL="228600" lvl="0" indent="-228600">
                        <a:lnSpc>
                          <a:spcPct val="150000"/>
                        </a:lnSpc>
                        <a:buFont typeface="+mj-lt"/>
                        <a:buAutoNum type="arabicPeriod"/>
                      </a:pPr>
                      <a:r>
                        <a:rPr lang="en-US" sz="1100" b="0" dirty="0">
                          <a:latin typeface="MTN Brighter Sans" panose="00000500000000000000" pitchFamily="50" charset="0"/>
                        </a:rPr>
                        <a:t>If customer accept the terms and conditions, system will allow the customer to continue with request</a:t>
                      </a:r>
                    </a:p>
                    <a:p>
                      <a:pPr marL="228600" indent="-228600">
                        <a:lnSpc>
                          <a:spcPct val="150000"/>
                        </a:lnSpc>
                        <a:buFont typeface="+mj-lt"/>
                        <a:buAutoNum type="arabicPeriod"/>
                      </a:pPr>
                      <a:r>
                        <a:rPr lang="en-US" sz="1100" b="0" dirty="0">
                          <a:latin typeface="MTN Brighter Sans" panose="00000500000000000000" pitchFamily="50" charset="0"/>
                        </a:rPr>
                        <a:t>Customer can select either account level or service level (Telco Master ). Consumer default option is Service level</a:t>
                      </a:r>
                    </a:p>
                    <a:p>
                      <a:pPr marL="228600" indent="-228600">
                        <a:lnSpc>
                          <a:spcPct val="150000"/>
                        </a:lnSpc>
                        <a:buFont typeface="+mj-lt"/>
                        <a:buAutoNum type="arabicPeriod"/>
                      </a:pPr>
                      <a:r>
                        <a:rPr lang="en-US" sz="1100" b="0" dirty="0">
                          <a:latin typeface="MTN Brighter Sans" panose="00000500000000000000" pitchFamily="50" charset="0"/>
                        </a:rPr>
                        <a:t>System auto populate the below for either at account level </a:t>
                      </a:r>
                    </a:p>
                    <a:p>
                      <a:pPr marL="628650" lvl="1" indent="-171450">
                        <a:lnSpc>
                          <a:spcPct val="150000"/>
                        </a:lnSpc>
                        <a:buFont typeface="Arial" panose="020B0604020202020204" pitchFamily="34" charset="0"/>
                        <a:buChar char="•"/>
                      </a:pPr>
                      <a:r>
                        <a:rPr lang="en-US" sz="1100" b="0" dirty="0">
                          <a:latin typeface="MTN Brighter Sans" panose="00000500000000000000" pitchFamily="50" charset="0"/>
                        </a:rPr>
                        <a:t>Customer Name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MSISDN</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Account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Email Address</a:t>
                      </a:r>
                    </a:p>
                    <a:p>
                      <a:pPr marL="228600" indent="-228600">
                        <a:lnSpc>
                          <a:spcPct val="150000"/>
                        </a:lnSpc>
                        <a:buFont typeface="+mj-lt"/>
                        <a:buAutoNum type="arabicPeriod"/>
                      </a:pPr>
                      <a:r>
                        <a:rPr lang="en-US" sz="1100" b="0" dirty="0">
                          <a:latin typeface="MTN Brighter Sans" panose="00000500000000000000" pitchFamily="50" charset="0"/>
                        </a:rPr>
                        <a:t>System auto populate the below for either at Service level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Name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MSISDN</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Service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Email Address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744113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661137419"/>
              </p:ext>
            </p:extLst>
          </p:nvPr>
        </p:nvGraphicFramePr>
        <p:xfrm>
          <a:off x="208643" y="1234938"/>
          <a:ext cx="11787614" cy="3901127"/>
        </p:xfrm>
        <a:graphic>
          <a:graphicData uri="http://schemas.openxmlformats.org/drawingml/2006/table">
            <a:tbl>
              <a:tblPr firstRow="1" bandRow="1">
                <a:tableStyleId>{FABFCF23-3B69-468F-B69F-88F6DE6A72F2}</a:tableStyleId>
              </a:tblPr>
              <a:tblGrid>
                <a:gridCol w="1624124">
                  <a:extLst>
                    <a:ext uri="{9D8B030D-6E8A-4147-A177-3AD203B41FA5}">
                      <a16:colId xmlns:a16="http://schemas.microsoft.com/office/drawing/2014/main" val="3156873625"/>
                    </a:ext>
                  </a:extLst>
                </a:gridCol>
                <a:gridCol w="10163490">
                  <a:extLst>
                    <a:ext uri="{9D8B030D-6E8A-4147-A177-3AD203B41FA5}">
                      <a16:colId xmlns:a16="http://schemas.microsoft.com/office/drawing/2014/main" val="3344519595"/>
                    </a:ext>
                  </a:extLst>
                </a:gridCol>
              </a:tblGrid>
              <a:tr h="317083">
                <a:tc>
                  <a:txBody>
                    <a:bodyPr/>
                    <a:lstStyle/>
                    <a:p>
                      <a:pPr algn="r"/>
                      <a:r>
                        <a:rPr lang="en-GB" sz="1600" b="1" dirty="0">
                          <a:latin typeface="MTN Brighter Sans" panose="00000500000000000000" pitchFamily="50" charset="0"/>
                          <a:cs typeface="Sabon Next LT" panose="020B0502040204020203" pitchFamily="2"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cs typeface="Sabon Next LT" panose="020B0502040204020203" pitchFamily="2" charset="0"/>
                        </a:rPr>
                        <a:t>UC 1A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3565847">
                <a:tc>
                  <a:txBody>
                    <a:bodyPr/>
                    <a:lstStyle/>
                    <a:p>
                      <a:pPr algn="r"/>
                      <a:r>
                        <a:rPr lang="en-GB" sz="1200" b="1" dirty="0">
                          <a:latin typeface="MTN Brighter Sans" panose="00000500000000000000" pitchFamily="50" charset="0"/>
                          <a:cs typeface="Sabon Next LT" panose="020B0502040204020203" pitchFamily="2"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lvl="0" indent="-228600">
                        <a:lnSpc>
                          <a:spcPct val="150000"/>
                        </a:lnSpc>
                        <a:buFont typeface="+mj-lt"/>
                        <a:buAutoNum type="arabicPeriod" startAt="9"/>
                      </a:pPr>
                      <a:r>
                        <a:rPr lang="en-US" sz="1100" b="0" dirty="0">
                          <a:latin typeface="MTN Brighter Sans" panose="00000500000000000000" pitchFamily="50" charset="0"/>
                          <a:cs typeface="Sabon Next LT" panose="020B0502040204020203" pitchFamily="2" charset="0"/>
                        </a:rPr>
                        <a:t>Customer select card payment option</a:t>
                      </a:r>
                    </a:p>
                    <a:p>
                      <a:pPr marL="228600" lvl="0" indent="-228600">
                        <a:lnSpc>
                          <a:spcPct val="150000"/>
                        </a:lnSpc>
                        <a:buFont typeface="+mj-lt"/>
                        <a:buAutoNum type="arabicPeriod" startAt="9"/>
                      </a:pPr>
                      <a:r>
                        <a:rPr lang="en-US" sz="1100" b="0" dirty="0">
                          <a:latin typeface="MTN Brighter Sans" panose="00000500000000000000" pitchFamily="50" charset="0"/>
                          <a:cs typeface="Sabon Next LT" panose="020B0502040204020203" pitchFamily="2" charset="0"/>
                        </a:rPr>
                        <a:t>System display existing tokenized cards and option to input new card details - </a:t>
                      </a:r>
                    </a:p>
                    <a:p>
                      <a:pPr marL="228600" lvl="0" indent="-228600">
                        <a:lnSpc>
                          <a:spcPct val="150000"/>
                        </a:lnSpc>
                        <a:buFont typeface="+mj-lt"/>
                        <a:buAutoNum type="arabicPeriod" startAt="9"/>
                      </a:pPr>
                      <a:r>
                        <a:rPr lang="en-US" sz="1100" b="0" dirty="0">
                          <a:latin typeface="MTN Brighter Sans" panose="00000500000000000000" pitchFamily="50" charset="0"/>
                          <a:cs typeface="Sabon Next LT" panose="020B0502040204020203" pitchFamily="2" charset="0"/>
                        </a:rPr>
                        <a:t>Customer can select either existing or use a new Credit/Debit Card</a:t>
                      </a:r>
                    </a:p>
                    <a:p>
                      <a:pPr marL="228600" lvl="0" indent="-228600">
                        <a:lnSpc>
                          <a:spcPct val="150000"/>
                        </a:lnSpc>
                        <a:buFont typeface="+mj-lt"/>
                        <a:buAutoNum type="arabicPeriod" startAt="9"/>
                      </a:pPr>
                      <a:r>
                        <a:rPr lang="en-US" sz="1100" b="0" dirty="0">
                          <a:latin typeface="MTN Brighter Sans" panose="00000500000000000000" pitchFamily="50" charset="0"/>
                        </a:rPr>
                        <a:t>If customer select existing card, System will list all existing tokenized cards and request customer to select</a:t>
                      </a:r>
                    </a:p>
                    <a:p>
                      <a:pPr marL="228600" lvl="0" indent="-228600">
                        <a:lnSpc>
                          <a:spcPct val="150000"/>
                        </a:lnSpc>
                        <a:buFont typeface="+mj-lt"/>
                        <a:buAutoNum type="arabicPeriod" startAt="9"/>
                      </a:pPr>
                      <a:r>
                        <a:rPr lang="en-US" sz="1100" b="0" dirty="0">
                          <a:latin typeface="MTN Brighter Sans" panose="00000500000000000000" pitchFamily="50" charset="0"/>
                        </a:rPr>
                        <a:t>If customer select a new card, system will would request  customer to input new card details for tokenization</a:t>
                      </a:r>
                    </a:p>
                    <a:p>
                      <a:pPr marL="228600" lvl="0" indent="-228600">
                        <a:lnSpc>
                          <a:spcPct val="150000"/>
                        </a:lnSpc>
                        <a:buFont typeface="+mj-lt"/>
                        <a:buAutoNum type="arabicPeriod" startAt="9"/>
                      </a:pPr>
                      <a:r>
                        <a:rPr lang="en-US" sz="1100" b="0" dirty="0">
                          <a:latin typeface="MTN Brighter Sans" panose="00000500000000000000" pitchFamily="50" charset="0"/>
                        </a:rPr>
                        <a:t>Customer input new card details</a:t>
                      </a:r>
                    </a:p>
                    <a:p>
                      <a:pPr marL="228600" lvl="0" indent="-228600">
                        <a:lnSpc>
                          <a:spcPct val="150000"/>
                        </a:lnSpc>
                        <a:buFont typeface="+mj-lt"/>
                        <a:buAutoNum type="arabicPeriod" startAt="9"/>
                      </a:pPr>
                      <a:r>
                        <a:rPr lang="en-US" sz="1100" b="0" dirty="0">
                          <a:latin typeface="MTN Brighter Sans" panose="00000500000000000000" pitchFamily="50" charset="0"/>
                        </a:rPr>
                        <a:t>System auto check save card option and customer is unable to unchecked it</a:t>
                      </a:r>
                    </a:p>
                    <a:p>
                      <a:pPr marL="228600" lvl="0" indent="-228600">
                        <a:lnSpc>
                          <a:spcPct val="150000"/>
                        </a:lnSpc>
                        <a:buFont typeface="+mj-lt"/>
                        <a:buAutoNum type="arabicPeriod" startAt="9"/>
                      </a:pPr>
                      <a:r>
                        <a:rPr lang="en-US" sz="1100" b="0" dirty="0">
                          <a:latin typeface="MTN Brighter Sans" panose="00000500000000000000" pitchFamily="50" charset="0"/>
                        </a:rPr>
                        <a:t>System trigger OTP to customer and prompt customer to input OTP</a:t>
                      </a:r>
                    </a:p>
                    <a:p>
                      <a:pPr marL="228600" lvl="0" indent="-228600">
                        <a:lnSpc>
                          <a:spcPct val="150000"/>
                        </a:lnSpc>
                        <a:buFont typeface="+mj-lt"/>
                        <a:buAutoNum type="arabicPeriod" startAt="9"/>
                      </a:pPr>
                      <a:r>
                        <a:rPr lang="en-US" sz="1100" b="0" dirty="0">
                          <a:latin typeface="MTN Brighter Sans" panose="00000500000000000000" pitchFamily="50" charset="0"/>
                        </a:rPr>
                        <a:t>Customer enter OTP</a:t>
                      </a:r>
                    </a:p>
                    <a:p>
                      <a:pPr marL="228600" lvl="0" indent="-228600">
                        <a:lnSpc>
                          <a:spcPct val="150000"/>
                        </a:lnSpc>
                        <a:buFont typeface="+mj-lt"/>
                        <a:buAutoNum type="arabicPeriod" startAt="9"/>
                      </a:pPr>
                      <a:r>
                        <a:rPr lang="en-US" sz="1100" b="0" dirty="0">
                          <a:latin typeface="MTN Brighter Sans" panose="00000500000000000000" pitchFamily="50" charset="0"/>
                        </a:rPr>
                        <a:t>System tokenized customer card</a:t>
                      </a:r>
                    </a:p>
                    <a:p>
                      <a:pPr marL="228600" lvl="0" indent="-228600">
                        <a:lnSpc>
                          <a:spcPct val="150000"/>
                        </a:lnSpc>
                        <a:buFont typeface="+mj-lt"/>
                        <a:buAutoNum type="arabicPeriod" startAt="9"/>
                      </a:pPr>
                      <a:r>
                        <a:rPr lang="en-US" sz="1100" b="0" dirty="0">
                          <a:latin typeface="MTN Brighter Sans" panose="00000500000000000000" pitchFamily="50" charset="0"/>
                        </a:rPr>
                        <a:t>System notify customer on successful submission</a:t>
                      </a:r>
                      <a:endParaRPr lang="en-US" sz="1100" b="0" dirty="0">
                        <a:latin typeface="MTN Brighter Sans" panose="00000500000000000000" pitchFamily="50" charset="0"/>
                        <a:cs typeface="Sabon Next LT" panose="020B0502040204020203" pitchFamily="2" charset="0"/>
                      </a:endParaRPr>
                    </a:p>
                    <a:p>
                      <a:pPr marL="228600" lvl="0" indent="-228600">
                        <a:lnSpc>
                          <a:spcPct val="150000"/>
                        </a:lnSpc>
                        <a:buFont typeface="+mj-lt"/>
                        <a:buAutoNum type="arabicPeriod" startAt="9"/>
                      </a:pPr>
                      <a:endParaRPr lang="en-US" sz="1100" b="0" dirty="0">
                        <a:latin typeface="MTN Brighter Sans" panose="00000500000000000000" pitchFamily="50" charset="0"/>
                        <a:cs typeface="Sabon Next LT" panose="020B0502040204020203"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4046814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283363136"/>
              </p:ext>
            </p:extLst>
          </p:nvPr>
        </p:nvGraphicFramePr>
        <p:xfrm>
          <a:off x="133142" y="493776"/>
          <a:ext cx="11787614" cy="6237955"/>
        </p:xfrm>
        <a:graphic>
          <a:graphicData uri="http://schemas.openxmlformats.org/drawingml/2006/table">
            <a:tbl>
              <a:tblPr firstRow="1" bandRow="1">
                <a:tableStyleId>{FABFCF23-3B69-468F-B69F-88F6DE6A72F2}</a:tableStyleId>
              </a:tblPr>
              <a:tblGrid>
                <a:gridCol w="1624124">
                  <a:extLst>
                    <a:ext uri="{9D8B030D-6E8A-4147-A177-3AD203B41FA5}">
                      <a16:colId xmlns:a16="http://schemas.microsoft.com/office/drawing/2014/main" val="3156873625"/>
                    </a:ext>
                  </a:extLst>
                </a:gridCol>
                <a:gridCol w="10163490">
                  <a:extLst>
                    <a:ext uri="{9D8B030D-6E8A-4147-A177-3AD203B41FA5}">
                      <a16:colId xmlns:a16="http://schemas.microsoft.com/office/drawing/2014/main" val="3344519595"/>
                    </a:ext>
                  </a:extLst>
                </a:gridCol>
              </a:tblGrid>
              <a:tr h="334646">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73801">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into auto debit </a:t>
                      </a:r>
                      <a:r>
                        <a:rPr lang="en-US" sz="1200" kern="1200" dirty="0">
                          <a:solidFill>
                            <a:schemeClr val="dk1"/>
                          </a:solidFill>
                          <a:latin typeface="MTN Brighter Sans" panose="00000500000000000000" pitchFamily="50" charset="0"/>
                          <a:ea typeface="+mn-ea"/>
                          <a:cs typeface="+mn-cs"/>
                        </a:rPr>
                        <a:t>Via </a:t>
                      </a:r>
                      <a:r>
                        <a:rPr lang="en-US" sz="1200" kern="1200" dirty="0" err="1">
                          <a:solidFill>
                            <a:schemeClr val="dk1"/>
                          </a:solidFill>
                          <a:latin typeface="MTN Brighter Sans" panose="00000500000000000000" pitchFamily="50" charset="0"/>
                          <a:ea typeface="+mn-ea"/>
                          <a:cs typeface="+mn-cs"/>
                        </a:rPr>
                        <a:t>Zigi</a:t>
                      </a:r>
                      <a:r>
                        <a:rPr lang="en-US" sz="1200" kern="1200" dirty="0">
                          <a:solidFill>
                            <a:schemeClr val="dk1"/>
                          </a:solidFill>
                          <a:latin typeface="MTN Brighter Sans" panose="00000500000000000000" pitchFamily="50" charset="0"/>
                          <a:ea typeface="+mn-ea"/>
                          <a:cs typeface="+mn-cs"/>
                        </a:rPr>
                        <a:t> (</a:t>
                      </a:r>
                      <a:r>
                        <a:rPr lang="en-US" sz="1200" kern="1200" dirty="0" err="1">
                          <a:solidFill>
                            <a:schemeClr val="dk1"/>
                          </a:solidFill>
                          <a:latin typeface="MTN Brighter Sans" panose="00000500000000000000" pitchFamily="50" charset="0"/>
                          <a:ea typeface="+mn-ea"/>
                          <a:cs typeface="+mn-cs"/>
                        </a:rPr>
                        <a:t>ChatBot</a:t>
                      </a:r>
                      <a:r>
                        <a:rPr lang="en-US" sz="1200" kern="1200" dirty="0">
                          <a:solidFill>
                            <a:schemeClr val="dk1"/>
                          </a:solidFill>
                          <a:latin typeface="MTN Brighter Sans" panose="00000500000000000000" pitchFamily="50" charset="0"/>
                          <a:ea typeface="+mn-ea"/>
                          <a:cs typeface="+mn-cs"/>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7380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apply for automatic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505937">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been onboarded and created on customer management system and billing 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4838920">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request auto direct debit service on the channel</a:t>
                      </a:r>
                    </a:p>
                    <a:p>
                      <a:pPr marL="228600" indent="-228600">
                        <a:lnSpc>
                          <a:spcPct val="150000"/>
                        </a:lnSpc>
                        <a:buFont typeface="+mj-lt"/>
                        <a:buAutoNum type="arabicPeriod"/>
                      </a:pPr>
                      <a:r>
                        <a:rPr lang="en-US" sz="1100" b="0" dirty="0">
                          <a:latin typeface="MTN Brighter Sans" panose="00000500000000000000" pitchFamily="50" charset="0"/>
                        </a:rPr>
                        <a:t>Chatbot request customer to select opt in or opt out </a:t>
                      </a:r>
                    </a:p>
                    <a:p>
                      <a:pPr marL="228600" indent="-228600">
                        <a:lnSpc>
                          <a:spcPct val="150000"/>
                        </a:lnSpc>
                        <a:buFont typeface="+mj-lt"/>
                        <a:buAutoNum type="arabicPeriod"/>
                      </a:pPr>
                      <a:r>
                        <a:rPr lang="en-US" sz="1100" b="0" dirty="0">
                          <a:latin typeface="MTN Brighter Sans" panose="00000500000000000000" pitchFamily="50" charset="0"/>
                        </a:rPr>
                        <a:t>Customer select opt in</a:t>
                      </a:r>
                    </a:p>
                    <a:p>
                      <a:pPr marL="228600" lvl="0" indent="-228600">
                        <a:lnSpc>
                          <a:spcPct val="150000"/>
                        </a:lnSpc>
                        <a:buFont typeface="+mj-lt"/>
                        <a:buAutoNum type="arabicPeriod"/>
                      </a:pPr>
                      <a:r>
                        <a:rPr lang="en-US" sz="1100" b="0" dirty="0">
                          <a:latin typeface="MTN Brighter Sans" panose="00000500000000000000" pitchFamily="50" charset="0"/>
                        </a:rPr>
                        <a:t>chatbot prompt customer to accept the terms and conditions by selecting Yes or No</a:t>
                      </a:r>
                    </a:p>
                    <a:p>
                      <a:pPr marL="228600" lvl="0" indent="-228600">
                        <a:lnSpc>
                          <a:spcPct val="150000"/>
                        </a:lnSpc>
                        <a:buFont typeface="+mj-lt"/>
                        <a:buAutoNum type="arabicPeriod"/>
                      </a:pPr>
                      <a:r>
                        <a:rPr lang="en-US" sz="1100" b="0" dirty="0">
                          <a:latin typeface="MTN Brighter Sans" panose="00000500000000000000" pitchFamily="50" charset="0"/>
                        </a:rPr>
                        <a:t>If customer select No, chatbot would end the opt in process</a:t>
                      </a:r>
                    </a:p>
                    <a:p>
                      <a:pPr marL="228600" lvl="0" indent="-228600">
                        <a:lnSpc>
                          <a:spcPct val="150000"/>
                        </a:lnSpc>
                        <a:buFont typeface="+mj-lt"/>
                        <a:buAutoNum type="arabicPeriod"/>
                      </a:pPr>
                      <a:r>
                        <a:rPr lang="en-US" sz="1100" b="0" dirty="0">
                          <a:latin typeface="MTN Brighter Sans" panose="00000500000000000000" pitchFamily="50" charset="0"/>
                        </a:rPr>
                        <a:t>If customer Select Yes, chatbot will allow the customer to continue with request</a:t>
                      </a:r>
                    </a:p>
                    <a:p>
                      <a:pPr marL="228600" indent="-228600">
                        <a:lnSpc>
                          <a:spcPct val="150000"/>
                        </a:lnSpc>
                        <a:buFont typeface="+mj-lt"/>
                        <a:buAutoNum type="arabicPeriod"/>
                      </a:pPr>
                      <a:r>
                        <a:rPr lang="en-US" sz="1100" b="0" dirty="0">
                          <a:latin typeface="MTN Brighter Sans" panose="00000500000000000000" pitchFamily="50" charset="0"/>
                        </a:rPr>
                        <a:t>Chatbot request customer to select either account level or service level (Telcom Master). Consumer will only have service level option</a:t>
                      </a:r>
                    </a:p>
                    <a:p>
                      <a:pPr marL="228600" indent="-228600">
                        <a:lnSpc>
                          <a:spcPct val="150000"/>
                        </a:lnSpc>
                        <a:buFont typeface="+mj-lt"/>
                        <a:buAutoNum type="arabicPeriod"/>
                      </a:pPr>
                      <a:r>
                        <a:rPr lang="en-US" sz="1100" b="0" dirty="0">
                          <a:latin typeface="MTN Brighter Sans" panose="00000500000000000000" pitchFamily="50" charset="0"/>
                        </a:rPr>
                        <a:t>System auto populate the below for either at account level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Name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MSISDN</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Account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Email Address</a:t>
                      </a:r>
                    </a:p>
                    <a:p>
                      <a:pPr marL="228600" indent="-228600">
                        <a:lnSpc>
                          <a:spcPct val="150000"/>
                        </a:lnSpc>
                        <a:buFont typeface="+mj-lt"/>
                        <a:buAutoNum type="arabicPeriod"/>
                      </a:pPr>
                      <a:r>
                        <a:rPr lang="en-US" sz="1100" b="0" dirty="0">
                          <a:latin typeface="MTN Brighter Sans" panose="00000500000000000000" pitchFamily="50" charset="0"/>
                        </a:rPr>
                        <a:t>System auto populate the below for either at service level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Name </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MSISDN</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Service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Customer id</a:t>
                      </a:r>
                    </a:p>
                    <a:p>
                      <a:pPr marL="685800" lvl="1" indent="-228600">
                        <a:lnSpc>
                          <a:spcPct val="150000"/>
                        </a:lnSpc>
                        <a:buFont typeface="Arial" panose="020B0604020202020204" pitchFamily="34" charset="0"/>
                        <a:buChar char="•"/>
                      </a:pPr>
                      <a:r>
                        <a:rPr lang="en-US" sz="1100" b="0" dirty="0">
                          <a:latin typeface="MTN Brighter Sans" panose="00000500000000000000" pitchFamily="50" charset="0"/>
                        </a:rPr>
                        <a:t>Email Address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192618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704556" y="953590"/>
            <a:ext cx="11092557" cy="5290456"/>
          </a:xfrm>
        </p:spPr>
        <p:txBody>
          <a:bodyPr/>
          <a:lstStyle/>
          <a:p>
            <a:r>
              <a:rPr lang="en-US" sz="2800" b="1" i="0" dirty="0"/>
              <a:t>REVISION HISTORY</a:t>
            </a:r>
          </a:p>
          <a:p>
            <a:endParaRPr lang="en-US" b="1" i="0" dirty="0"/>
          </a:p>
          <a:p>
            <a:endParaRPr lang="en-US" b="1" i="0" dirty="0"/>
          </a:p>
        </p:txBody>
      </p:sp>
      <p:graphicFrame>
        <p:nvGraphicFramePr>
          <p:cNvPr id="3" name="Table 2"/>
          <p:cNvGraphicFramePr>
            <a:graphicFrameLocks noGrp="1"/>
          </p:cNvGraphicFramePr>
          <p:nvPr>
            <p:extLst>
              <p:ext uri="{D42A27DB-BD31-4B8C-83A1-F6EECF244321}">
                <p14:modId xmlns:p14="http://schemas.microsoft.com/office/powerpoint/2010/main" val="3863493100"/>
              </p:ext>
            </p:extLst>
          </p:nvPr>
        </p:nvGraphicFramePr>
        <p:xfrm>
          <a:off x="704557" y="2169775"/>
          <a:ext cx="10757770" cy="3141365"/>
        </p:xfrm>
        <a:graphic>
          <a:graphicData uri="http://schemas.openxmlformats.org/drawingml/2006/table">
            <a:tbl>
              <a:tblPr firstRow="1" bandRow="1">
                <a:tableStyleId>{5C22544A-7EE6-4342-B048-85BDC9FD1C3A}</a:tableStyleId>
              </a:tblPr>
              <a:tblGrid>
                <a:gridCol w="1229018">
                  <a:extLst>
                    <a:ext uri="{9D8B030D-6E8A-4147-A177-3AD203B41FA5}">
                      <a16:colId xmlns:a16="http://schemas.microsoft.com/office/drawing/2014/main" val="3174303286"/>
                    </a:ext>
                  </a:extLst>
                </a:gridCol>
                <a:gridCol w="2869608">
                  <a:extLst>
                    <a:ext uri="{9D8B030D-6E8A-4147-A177-3AD203B41FA5}">
                      <a16:colId xmlns:a16="http://schemas.microsoft.com/office/drawing/2014/main" val="2845394325"/>
                    </a:ext>
                  </a:extLst>
                </a:gridCol>
                <a:gridCol w="1403653">
                  <a:extLst>
                    <a:ext uri="{9D8B030D-6E8A-4147-A177-3AD203B41FA5}">
                      <a16:colId xmlns:a16="http://schemas.microsoft.com/office/drawing/2014/main" val="1420375615"/>
                    </a:ext>
                  </a:extLst>
                </a:gridCol>
                <a:gridCol w="2225964">
                  <a:extLst>
                    <a:ext uri="{9D8B030D-6E8A-4147-A177-3AD203B41FA5}">
                      <a16:colId xmlns:a16="http://schemas.microsoft.com/office/drawing/2014/main" val="4067400398"/>
                    </a:ext>
                  </a:extLst>
                </a:gridCol>
                <a:gridCol w="3029527">
                  <a:extLst>
                    <a:ext uri="{9D8B030D-6E8A-4147-A177-3AD203B41FA5}">
                      <a16:colId xmlns:a16="http://schemas.microsoft.com/office/drawing/2014/main" val="3070607364"/>
                    </a:ext>
                  </a:extLst>
                </a:gridCol>
              </a:tblGrid>
              <a:tr h="370840">
                <a:tc>
                  <a:txBody>
                    <a:bodyPr/>
                    <a:lstStyle/>
                    <a:p>
                      <a:r>
                        <a:rPr lang="en-GB" sz="1200" dirty="0">
                          <a:solidFill>
                            <a:schemeClr val="tx1"/>
                          </a:solidFill>
                          <a:latin typeface="MTN Brighter Sans" panose="00000500000000000000" pitchFamily="50" charset="0"/>
                        </a:rPr>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sz="1200" dirty="0">
                          <a:solidFill>
                            <a:schemeClr val="tx1"/>
                          </a:solidFill>
                          <a:latin typeface="MTN Brighter Sans" panose="00000500000000000000" pitchFamily="50" charset="0"/>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sz="1200" dirty="0">
                          <a:solidFill>
                            <a:schemeClr val="tx1"/>
                          </a:solidFill>
                          <a:latin typeface="MTN Brighter Sans" panose="00000500000000000000" pitchFamily="50" charset="0"/>
                        </a:rPr>
                        <a:t>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sz="1200">
                          <a:solidFill>
                            <a:schemeClr val="tx1"/>
                          </a:solidFill>
                          <a:latin typeface="MTN Brighter Sans" panose="00000500000000000000" pitchFamily="50" charset="0"/>
                        </a:rPr>
                        <a:t>SECTION(S</a:t>
                      </a:r>
                      <a:r>
                        <a:rPr lang="en-GB" sz="1200" dirty="0">
                          <a:solidFill>
                            <a:schemeClr val="tx1"/>
                          </a:solidFill>
                          <a:latin typeface="MTN Brighter Sans" panose="00000500000000000000" pitchFamily="50"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sz="1200" dirty="0">
                          <a:solidFill>
                            <a:schemeClr val="tx1"/>
                          </a:solidFill>
                          <a:latin typeface="MTN Brighter Sans" panose="00000500000000000000" pitchFamily="50" charset="0"/>
                        </a:rPr>
                        <a:t>REASON(S) FOR CHANGE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11340135"/>
                  </a:ext>
                </a:extLst>
              </a:tr>
              <a:tr h="393085">
                <a:tc>
                  <a:txBody>
                    <a:bodyPr/>
                    <a:lstStyle/>
                    <a:p>
                      <a:r>
                        <a:rPr lang="en-GB" sz="1200" dirty="0">
                          <a:latin typeface="MTN Brighter Sans" panose="00000500000000000000" pitchFamily="50" charset="0"/>
                        </a:rPr>
                        <a:t>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Gideon Aiyedatiwa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14/12/2021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Draft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86758653"/>
                  </a:ext>
                </a:extLst>
              </a:tr>
              <a:tr h="370840">
                <a:tc>
                  <a:txBody>
                    <a:bodyPr/>
                    <a:lstStyle/>
                    <a:p>
                      <a:r>
                        <a:rPr lang="en-GB" sz="1200" dirty="0">
                          <a:latin typeface="MTN Brighter Sans" panose="00000500000000000000" pitchFamily="50" charset="0"/>
                        </a:rPr>
                        <a:t>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Gideon Aiyedatiwa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4/2/2022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Sequence Diagrams and TRM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Updated with recommendations from Line Manager and CPG Team.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77526073"/>
                  </a:ext>
                </a:extLst>
              </a:tr>
              <a:tr h="370840">
                <a:tc>
                  <a:txBody>
                    <a:bodyPr/>
                    <a:lstStyle/>
                    <a:p>
                      <a:r>
                        <a:rPr lang="en-GB" sz="1200" dirty="0">
                          <a:latin typeface="MTN Brighter Sans" panose="00000500000000000000" pitchFamily="50" charset="0"/>
                        </a:rPr>
                        <a:t>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Gideon Aiyedatiwa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9/2/2022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lang="en-GB" sz="1200" dirty="0" err="1">
                          <a:latin typeface="MTN Brighter Sans" panose="00000500000000000000" pitchFamily="50" charset="0"/>
                        </a:rPr>
                        <a:t>Opt</a:t>
                      </a:r>
                      <a:r>
                        <a:rPr lang="en-GB" sz="1200" dirty="0">
                          <a:latin typeface="MTN Brighter Sans" panose="00000500000000000000" pitchFamily="50" charset="0"/>
                        </a:rPr>
                        <a:t> in use cases</a:t>
                      </a:r>
                    </a:p>
                    <a:p>
                      <a:pPr marL="171450" indent="-171450">
                        <a:buFont typeface="Arial" panose="020B0604020202020204" pitchFamily="34" charset="0"/>
                        <a:buChar char="•"/>
                      </a:pPr>
                      <a:r>
                        <a:rPr lang="en-GB" sz="1200" dirty="0">
                          <a:latin typeface="MTN Brighter Sans" panose="00000500000000000000" pitchFamily="50" charset="0"/>
                        </a:rPr>
                        <a:t>Failed invoice payment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lang="en-GB" sz="1200" dirty="0">
                          <a:latin typeface="MTN Brighter Sans" panose="00000500000000000000" pitchFamily="50" charset="0"/>
                        </a:rPr>
                        <a:t>System to auto populate required customer details and new card tokenization should be free.</a:t>
                      </a:r>
                    </a:p>
                    <a:p>
                      <a:pPr marL="171450" indent="-171450">
                        <a:buFont typeface="Arial" panose="020B0604020202020204" pitchFamily="34" charset="0"/>
                        <a:buChar char="•"/>
                      </a:pPr>
                      <a:r>
                        <a:rPr lang="en-GB" sz="1200" dirty="0">
                          <a:latin typeface="MTN Brighter Sans" panose="00000500000000000000" pitchFamily="50" charset="0"/>
                        </a:rPr>
                        <a:t>Re-use existing </a:t>
                      </a:r>
                      <a:r>
                        <a:rPr lang="en-GB" sz="1200" dirty="0" err="1">
                          <a:latin typeface="MTN Brighter Sans" panose="00000500000000000000" pitchFamily="50" charset="0"/>
                        </a:rPr>
                        <a:t>ClawBack</a:t>
                      </a:r>
                      <a:r>
                        <a:rPr lang="en-GB" sz="1200" dirty="0">
                          <a:latin typeface="MTN Brighter Sans" panose="00000500000000000000" pitchFamily="50" charset="0"/>
                        </a:rPr>
                        <a:t>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81339532"/>
                  </a:ext>
                </a:extLst>
              </a:tr>
              <a:tr h="370840">
                <a:tc>
                  <a:txBody>
                    <a:bodyPr/>
                    <a:lstStyle/>
                    <a:p>
                      <a:r>
                        <a:rPr lang="en-GB" sz="1200" dirty="0">
                          <a:latin typeface="MTN Brighter Sans" panose="00000500000000000000" pitchFamily="50" charset="0"/>
                        </a:rPr>
                        <a:t>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Gideon Aiyedatiwa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25/2/2022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err="1">
                          <a:latin typeface="MTN Brighter Sans" panose="00000500000000000000" pitchFamily="50" charset="0"/>
                        </a:rPr>
                        <a:t>Opt</a:t>
                      </a:r>
                      <a:r>
                        <a:rPr lang="en-GB" sz="1200" dirty="0">
                          <a:latin typeface="MTN Brighter Sans" panose="00000500000000000000" pitchFamily="50" charset="0"/>
                        </a:rPr>
                        <a:t> in (New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Updated </a:t>
                      </a:r>
                      <a:r>
                        <a:rPr lang="en-GB" sz="1200" dirty="0" err="1">
                          <a:latin typeface="MTN Brighter Sans" panose="00000500000000000000" pitchFamily="50" charset="0"/>
                        </a:rPr>
                        <a:t>Opt</a:t>
                      </a:r>
                      <a:r>
                        <a:rPr lang="en-GB" sz="1200" dirty="0">
                          <a:latin typeface="MTN Brighter Sans" panose="00000500000000000000" pitchFamily="50" charset="0"/>
                        </a:rPr>
                        <a:t> in with a new card with reversal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530756"/>
                  </a:ext>
                </a:extLst>
              </a:tr>
              <a:tr h="370840">
                <a:tc>
                  <a:txBody>
                    <a:bodyPr/>
                    <a:lstStyle/>
                    <a:p>
                      <a:r>
                        <a:rPr lang="en-GB" sz="1200" dirty="0">
                          <a:latin typeface="MTN Brighter Sans" panose="00000500000000000000" pitchFamily="50" charset="0"/>
                        </a:rPr>
                        <a:t>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Gideon Aiyedatiwa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10/3/2022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lang="en-GB" sz="1200" dirty="0" err="1">
                          <a:latin typeface="MTN Brighter Sans" panose="00000500000000000000" pitchFamily="50" charset="0"/>
                        </a:rPr>
                        <a:t>Opt</a:t>
                      </a:r>
                      <a:r>
                        <a:rPr lang="en-GB" sz="1200" dirty="0">
                          <a:latin typeface="MTN Brighter Sans" panose="00000500000000000000" pitchFamily="50" charset="0"/>
                        </a:rPr>
                        <a:t> in (New Card)</a:t>
                      </a:r>
                    </a:p>
                    <a:p>
                      <a:pPr marL="171450" indent="-171450">
                        <a:buFont typeface="Arial" panose="020B0604020202020204" pitchFamily="34" charset="0"/>
                        <a:buChar char="•"/>
                      </a:pPr>
                      <a:r>
                        <a:rPr lang="en-GB" sz="1200" dirty="0">
                          <a:latin typeface="MTN Brighter Sans" panose="00000500000000000000" pitchFamily="50" charset="0"/>
                        </a:rPr>
                        <a:t>Open invoice payment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indent="-171450">
                        <a:buFont typeface="Arial" panose="020B0604020202020204" pitchFamily="34" charset="0"/>
                        <a:buChar char="•"/>
                      </a:pPr>
                      <a:r>
                        <a:rPr lang="en-GB" sz="1200" dirty="0">
                          <a:latin typeface="MTN Brighter Sans" panose="00000500000000000000" pitchFamily="50" charset="0"/>
                        </a:rPr>
                        <a:t>Removed reversal process</a:t>
                      </a:r>
                    </a:p>
                    <a:p>
                      <a:pPr marL="171450" indent="-171450">
                        <a:buFont typeface="Arial" panose="020B0604020202020204" pitchFamily="34" charset="0"/>
                        <a:buChar char="•"/>
                      </a:pPr>
                      <a:r>
                        <a:rPr lang="en-GB" sz="1200" dirty="0">
                          <a:latin typeface="MTN Brighter Sans" panose="00000500000000000000" pitchFamily="50" charset="0"/>
                        </a:rPr>
                        <a:t>Introduce querying and making payment for an open invoice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93628218"/>
                  </a:ext>
                </a:extLst>
              </a:tr>
            </a:tbl>
          </a:graphicData>
        </a:graphic>
      </p:graphicFrame>
    </p:spTree>
    <p:extLst>
      <p:ext uri="{BB962C8B-B14F-4D97-AF65-F5344CB8AC3E}">
        <p14:creationId xmlns:p14="http://schemas.microsoft.com/office/powerpoint/2010/main" val="1194882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3636308241"/>
              </p:ext>
            </p:extLst>
          </p:nvPr>
        </p:nvGraphicFramePr>
        <p:xfrm>
          <a:off x="208643" y="1234938"/>
          <a:ext cx="11787614" cy="3901127"/>
        </p:xfrm>
        <a:graphic>
          <a:graphicData uri="http://schemas.openxmlformats.org/drawingml/2006/table">
            <a:tbl>
              <a:tblPr firstRow="1" bandRow="1">
                <a:tableStyleId>{FABFCF23-3B69-468F-B69F-88F6DE6A72F2}</a:tableStyleId>
              </a:tblPr>
              <a:tblGrid>
                <a:gridCol w="1624124">
                  <a:extLst>
                    <a:ext uri="{9D8B030D-6E8A-4147-A177-3AD203B41FA5}">
                      <a16:colId xmlns:a16="http://schemas.microsoft.com/office/drawing/2014/main" val="3156873625"/>
                    </a:ext>
                  </a:extLst>
                </a:gridCol>
                <a:gridCol w="10163490">
                  <a:extLst>
                    <a:ext uri="{9D8B030D-6E8A-4147-A177-3AD203B41FA5}">
                      <a16:colId xmlns:a16="http://schemas.microsoft.com/office/drawing/2014/main" val="3344519595"/>
                    </a:ext>
                  </a:extLst>
                </a:gridCol>
              </a:tblGrid>
              <a:tr h="3170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3565847">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lvl="0" indent="-228600">
                        <a:lnSpc>
                          <a:spcPct val="150000"/>
                        </a:lnSpc>
                        <a:buFont typeface="+mj-lt"/>
                        <a:buAutoNum type="arabicPeriod" startAt="9"/>
                      </a:pPr>
                      <a:r>
                        <a:rPr lang="en-US" sz="1100" b="0" dirty="0">
                          <a:latin typeface="MTN Brighter Sans" panose="00000500000000000000" pitchFamily="50" charset="0"/>
                        </a:rPr>
                        <a:t>Chatbot request customer to select either card payment or Bank payment</a:t>
                      </a:r>
                    </a:p>
                    <a:p>
                      <a:pPr marL="228600" lvl="0" indent="-228600">
                        <a:lnSpc>
                          <a:spcPct val="150000"/>
                        </a:lnSpc>
                        <a:buFont typeface="+mj-lt"/>
                        <a:buAutoNum type="arabicPeriod" startAt="9"/>
                      </a:pPr>
                      <a:r>
                        <a:rPr lang="en-US" sz="1100" b="0" dirty="0">
                          <a:latin typeface="MTN Brighter Sans" panose="00000500000000000000" pitchFamily="50" charset="0"/>
                        </a:rPr>
                        <a:t>Customer select card payment option</a:t>
                      </a:r>
                    </a:p>
                    <a:p>
                      <a:pPr marL="228600" lvl="0" indent="-228600">
                        <a:lnSpc>
                          <a:spcPct val="150000"/>
                        </a:lnSpc>
                        <a:buFont typeface="+mj-lt"/>
                        <a:buAutoNum type="arabicPeriod" startAt="9"/>
                      </a:pPr>
                      <a:r>
                        <a:rPr lang="en-US" sz="1100" b="0" dirty="0">
                          <a:latin typeface="MTN Brighter Sans" panose="00000500000000000000" pitchFamily="50" charset="0"/>
                        </a:rPr>
                        <a:t>Chatbot request customer to select existing tokenized card or use a new card</a:t>
                      </a:r>
                    </a:p>
                    <a:p>
                      <a:pPr marL="228600" lvl="0" indent="-228600">
                        <a:lnSpc>
                          <a:spcPct val="150000"/>
                        </a:lnSpc>
                        <a:buFont typeface="+mj-lt"/>
                        <a:buAutoNum type="arabicPeriod" startAt="9"/>
                      </a:pPr>
                      <a:r>
                        <a:rPr lang="en-US" sz="1100" b="0" dirty="0">
                          <a:latin typeface="MTN Brighter Sans" panose="00000500000000000000" pitchFamily="50" charset="0"/>
                        </a:rPr>
                        <a:t>If customer select existing card, chatbot will list all existing tokenized cards and request customer to select</a:t>
                      </a:r>
                    </a:p>
                    <a:p>
                      <a:pPr marL="228600" lvl="0" indent="-228600">
                        <a:lnSpc>
                          <a:spcPct val="150000"/>
                        </a:lnSpc>
                        <a:buFont typeface="+mj-lt"/>
                        <a:buAutoNum type="arabicPeriod" startAt="9"/>
                      </a:pPr>
                      <a:r>
                        <a:rPr lang="en-US" sz="1100" b="0" dirty="0">
                          <a:latin typeface="MTN Brighter Sans" panose="00000500000000000000" pitchFamily="50" charset="0"/>
                        </a:rPr>
                        <a:t>If customer select a new card, system will generate a link for customer to input new card details for tokenization</a:t>
                      </a:r>
                    </a:p>
                    <a:p>
                      <a:pPr marL="228600" lvl="0" indent="-228600">
                        <a:lnSpc>
                          <a:spcPct val="150000"/>
                        </a:lnSpc>
                        <a:buFont typeface="+mj-lt"/>
                        <a:buAutoNum type="arabicPeriod" startAt="9"/>
                      </a:pPr>
                      <a:r>
                        <a:rPr lang="en-US" sz="1100" b="0" dirty="0">
                          <a:latin typeface="MTN Brighter Sans" panose="00000500000000000000" pitchFamily="50" charset="0"/>
                        </a:rPr>
                        <a:t>Customer click on link to input new card details</a:t>
                      </a:r>
                    </a:p>
                    <a:p>
                      <a:pPr marL="228600" lvl="0" indent="-228600">
                        <a:lnSpc>
                          <a:spcPct val="150000"/>
                        </a:lnSpc>
                        <a:buFont typeface="+mj-lt"/>
                        <a:buAutoNum type="arabicPeriod" startAt="9"/>
                      </a:pPr>
                      <a:r>
                        <a:rPr lang="en-US" sz="1100" b="0" dirty="0">
                          <a:latin typeface="MTN Brighter Sans" panose="00000500000000000000" pitchFamily="50" charset="0"/>
                        </a:rPr>
                        <a:t>System trigger OTP to customer and prompt customer to input OTP</a:t>
                      </a:r>
                    </a:p>
                    <a:p>
                      <a:pPr marL="228600" lvl="0" indent="-228600">
                        <a:lnSpc>
                          <a:spcPct val="150000"/>
                        </a:lnSpc>
                        <a:buFont typeface="+mj-lt"/>
                        <a:buAutoNum type="arabicPeriod" startAt="9"/>
                      </a:pPr>
                      <a:r>
                        <a:rPr lang="en-US" sz="1100" b="0" dirty="0">
                          <a:latin typeface="MTN Brighter Sans" panose="00000500000000000000" pitchFamily="50" charset="0"/>
                        </a:rPr>
                        <a:t>Customer enter OTP</a:t>
                      </a:r>
                    </a:p>
                    <a:p>
                      <a:pPr marL="228600" lvl="0" indent="-228600">
                        <a:lnSpc>
                          <a:spcPct val="150000"/>
                        </a:lnSpc>
                        <a:buFont typeface="+mj-lt"/>
                        <a:buAutoNum type="arabicPeriod" startAt="9"/>
                      </a:pPr>
                      <a:r>
                        <a:rPr lang="en-US" sz="1100" b="0" dirty="0">
                          <a:latin typeface="MTN Brighter Sans" panose="00000500000000000000" pitchFamily="50" charset="0"/>
                        </a:rPr>
                        <a:t>System tokenized customer card</a:t>
                      </a:r>
                    </a:p>
                    <a:p>
                      <a:pPr marL="228600" lvl="0" indent="-228600">
                        <a:lnSpc>
                          <a:spcPct val="150000"/>
                        </a:lnSpc>
                        <a:buFont typeface="+mj-lt"/>
                        <a:buAutoNum type="arabicPeriod" startAt="9"/>
                      </a:pPr>
                      <a:r>
                        <a:rPr lang="en-US" sz="1100" b="0" dirty="0">
                          <a:latin typeface="MTN Brighter Sans" panose="00000500000000000000" pitchFamily="50" charset="0"/>
                        </a:rPr>
                        <a:t>System notify customer on successful submission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1104699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2" y="162286"/>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867355546"/>
              </p:ext>
            </p:extLst>
          </p:nvPr>
        </p:nvGraphicFramePr>
        <p:xfrm>
          <a:off x="375783" y="907322"/>
          <a:ext cx="11070319" cy="5179800"/>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into auto debit Walk in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opt in and give standing order by MTN service centres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12702">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been onboarded and created on customer management system and billing 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814204">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visit MTN Service centers</a:t>
                      </a:r>
                    </a:p>
                    <a:p>
                      <a:pPr marL="228600" indent="-228600">
                        <a:lnSpc>
                          <a:spcPct val="150000"/>
                        </a:lnSpc>
                        <a:buFont typeface="+mj-lt"/>
                        <a:buAutoNum type="arabicPeriod"/>
                      </a:pPr>
                      <a:r>
                        <a:rPr lang="en-US" sz="1100" b="0" dirty="0">
                          <a:latin typeface="MTN Brighter Sans" panose="00000500000000000000" pitchFamily="50" charset="0"/>
                        </a:rPr>
                        <a:t>Customer Request to opt in to auto direct debit service</a:t>
                      </a:r>
                    </a:p>
                    <a:p>
                      <a:pPr marL="228600" indent="-228600">
                        <a:lnSpc>
                          <a:spcPct val="150000"/>
                        </a:lnSpc>
                        <a:buFont typeface="+mj-lt"/>
                        <a:buAutoNum type="arabicPeriod"/>
                      </a:pPr>
                      <a:r>
                        <a:rPr lang="en-US" sz="1100" b="0" dirty="0">
                          <a:latin typeface="MTN Brighter Sans" panose="00000500000000000000" pitchFamily="50" charset="0"/>
                        </a:rPr>
                        <a:t>Frontline agent issue direct debit form with T&amp;C to customer to fill</a:t>
                      </a:r>
                    </a:p>
                    <a:p>
                      <a:pPr marL="228600" indent="-228600">
                        <a:lnSpc>
                          <a:spcPct val="150000"/>
                        </a:lnSpc>
                        <a:buFont typeface="+mj-lt"/>
                        <a:buAutoNum type="arabicPeriod"/>
                      </a:pPr>
                      <a:r>
                        <a:rPr lang="en-US" sz="1100" b="0" dirty="0">
                          <a:latin typeface="MTN Brighter Sans" panose="00000500000000000000" pitchFamily="50" charset="0"/>
                        </a:rPr>
                        <a:t>Customer completed the form and handover to frontline agent</a:t>
                      </a:r>
                    </a:p>
                    <a:p>
                      <a:pPr marL="228600" marR="0" lvl="0" indent="-228600" algn="l" defTabSz="914400" rtl="0" eaLnBrk="1" fontAlgn="auto" latinLnBrk="0" hangingPunct="1">
                        <a:lnSpc>
                          <a:spcPct val="150000"/>
                        </a:lnSpc>
                        <a:spcBef>
                          <a:spcPts val="0"/>
                        </a:spcBef>
                        <a:spcAft>
                          <a:spcPts val="0"/>
                        </a:spcAft>
                        <a:buClrTx/>
                        <a:buSzTx/>
                        <a:buFont typeface="+mj-lt"/>
                        <a:buAutoNum type="arabicPeriod"/>
                        <a:tabLst/>
                        <a:defRPr/>
                      </a:pPr>
                      <a:r>
                        <a:rPr lang="en-US" sz="1100" b="0" dirty="0">
                          <a:latin typeface="MTN Brighter Sans" panose="00000500000000000000" pitchFamily="50" charset="0"/>
                        </a:rPr>
                        <a:t>If customer reject T&amp;C, frontline agent will not treat the request</a:t>
                      </a:r>
                    </a:p>
                    <a:p>
                      <a:pPr marL="228600" indent="-228600">
                        <a:lnSpc>
                          <a:spcPct val="150000"/>
                        </a:lnSpc>
                        <a:buFont typeface="+mj-lt"/>
                        <a:buAutoNum type="arabicPeriod"/>
                      </a:pPr>
                      <a:r>
                        <a:rPr lang="en-US" sz="1100" b="0" dirty="0">
                          <a:latin typeface="MTN Brighter Sans" panose="00000500000000000000" pitchFamily="50" charset="0"/>
                        </a:rPr>
                        <a:t>If customer accept T&amp;C, frontline agent will  log in to CLM and select auto direct debit service</a:t>
                      </a:r>
                    </a:p>
                    <a:p>
                      <a:pPr marL="228600" indent="-228600">
                        <a:lnSpc>
                          <a:spcPct val="150000"/>
                        </a:lnSpc>
                        <a:buFont typeface="+mj-lt"/>
                        <a:buAutoNum type="arabicPeriod"/>
                      </a:pPr>
                      <a:r>
                        <a:rPr lang="en-US" sz="1100" b="0" dirty="0">
                          <a:latin typeface="MTN Brighter Sans" panose="00000500000000000000" pitchFamily="50" charset="0"/>
                        </a:rPr>
                        <a:t>Frontline agent input all necessary information for either account or service level (This is dependent of customer choice on the form)</a:t>
                      </a:r>
                    </a:p>
                    <a:p>
                      <a:pPr marL="228600" lvl="0" indent="-228600">
                        <a:lnSpc>
                          <a:spcPct val="150000"/>
                        </a:lnSpc>
                        <a:buFont typeface="+mj-lt"/>
                        <a:buAutoNum type="arabicPeriod"/>
                      </a:pPr>
                      <a:r>
                        <a:rPr lang="en-US" sz="1100" b="0" dirty="0">
                          <a:latin typeface="MTN Brighter Sans" panose="00000500000000000000" pitchFamily="50" charset="0"/>
                        </a:rPr>
                        <a:t>Frontline agent select card payment option</a:t>
                      </a:r>
                    </a:p>
                    <a:p>
                      <a:pPr marL="228600" lvl="0" indent="-228600">
                        <a:lnSpc>
                          <a:spcPct val="150000"/>
                        </a:lnSpc>
                        <a:buFont typeface="+mj-lt"/>
                        <a:buAutoNum type="arabicPeriod"/>
                      </a:pPr>
                      <a:r>
                        <a:rPr lang="en-US" sz="1100" b="0" dirty="0">
                          <a:latin typeface="MTN Brighter Sans" panose="00000500000000000000" pitchFamily="50" charset="0"/>
                        </a:rPr>
                        <a:t>If customer indicated the use of an existing card, system fetch and display list of tokenized cards for customer to select</a:t>
                      </a:r>
                    </a:p>
                    <a:p>
                      <a:pPr marL="228600" lvl="0" indent="-228600">
                        <a:lnSpc>
                          <a:spcPct val="150000"/>
                        </a:lnSpc>
                        <a:buFont typeface="+mj-lt"/>
                        <a:buAutoNum type="arabicPeriod"/>
                      </a:pPr>
                      <a:r>
                        <a:rPr lang="en-US" sz="1100" b="0" dirty="0">
                          <a:latin typeface="MTN Brighter Sans" panose="00000500000000000000" pitchFamily="50" charset="0"/>
                        </a:rPr>
                        <a:t>If customer indicated the use of a new card , System generate link and send to customer to provide a new card details</a:t>
                      </a:r>
                    </a:p>
                    <a:p>
                      <a:pPr marL="228600" lvl="0" indent="-228600">
                        <a:lnSpc>
                          <a:spcPct val="150000"/>
                        </a:lnSpc>
                        <a:buFont typeface="+mj-lt"/>
                        <a:buAutoNum type="arabicPeriod"/>
                      </a:pPr>
                      <a:r>
                        <a:rPr lang="en-US" sz="1100" b="0" dirty="0">
                          <a:latin typeface="MTN Brighter Sans" panose="00000500000000000000" pitchFamily="50" charset="0"/>
                        </a:rPr>
                        <a:t>Customer click on link, input a new card details and authenticate with OTP</a:t>
                      </a:r>
                    </a:p>
                    <a:p>
                      <a:pPr marL="228600" lvl="0" indent="-228600">
                        <a:lnSpc>
                          <a:spcPct val="150000"/>
                        </a:lnSpc>
                        <a:buFont typeface="+mj-lt"/>
                        <a:buAutoNum type="arabicPeriod"/>
                      </a:pPr>
                      <a:r>
                        <a:rPr lang="en-US" sz="1100" b="0" dirty="0">
                          <a:latin typeface="MTN Brighter Sans" panose="00000500000000000000" pitchFamily="50" charset="0"/>
                        </a:rPr>
                        <a:t>Frontline agent complete the opt in  process.</a:t>
                      </a:r>
                    </a:p>
                    <a:p>
                      <a:pPr marL="228600" lvl="0" indent="-228600">
                        <a:lnSpc>
                          <a:spcPct val="150000"/>
                        </a:lnSpc>
                        <a:buFont typeface="+mj-lt"/>
                        <a:buAutoNum type="arabicPeriod" startAt="9"/>
                      </a:pPr>
                      <a:r>
                        <a:rPr lang="en-US" sz="1100" b="0" dirty="0">
                          <a:latin typeface="MTN Brighter Sans" panose="00000500000000000000" pitchFamily="50" charset="0"/>
                        </a:rPr>
                        <a:t>System notify customer on successful submission</a:t>
                      </a:r>
                      <a:endParaRPr lang="en-US" sz="1100" b="0" dirty="0">
                        <a:latin typeface="MTN Brighter Sans" panose="00000500000000000000" pitchFamily="50" charset="0"/>
                        <a:cs typeface="Sabon Next LT" panose="020B0502040204020203"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3784779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4217930126"/>
              </p:ext>
            </p:extLst>
          </p:nvPr>
        </p:nvGraphicFramePr>
        <p:xfrm>
          <a:off x="710064" y="1577302"/>
          <a:ext cx="11070319" cy="435257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3989">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2A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7153">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out from auto debit Via </a:t>
                      </a:r>
                      <a:r>
                        <a:rPr lang="en-US" sz="1200" kern="1200" dirty="0">
                          <a:solidFill>
                            <a:schemeClr val="dk1"/>
                          </a:solidFill>
                          <a:latin typeface="MTN Brighter Sans" panose="00000500000000000000" pitchFamily="50" charset="0"/>
                          <a:ea typeface="+mn-ea"/>
                          <a:cs typeface="+mn-cs"/>
                        </a:rPr>
                        <a:t>NextGen, </a:t>
                      </a:r>
                      <a:r>
                        <a:rPr lang="en-US" sz="1200" kern="1200" dirty="0" err="1">
                          <a:solidFill>
                            <a:schemeClr val="dk1"/>
                          </a:solidFill>
                          <a:latin typeface="MTN Brighter Sans" panose="00000500000000000000" pitchFamily="50" charset="0"/>
                          <a:ea typeface="+mn-ea"/>
                          <a:cs typeface="+mn-cs"/>
                        </a:rPr>
                        <a:t>MyMTNWeb</a:t>
                      </a:r>
                      <a:r>
                        <a:rPr lang="en-US" sz="1200" kern="1200" dirty="0">
                          <a:solidFill>
                            <a:schemeClr val="dk1"/>
                          </a:solidFill>
                          <a:latin typeface="MTN Brighter Sans" panose="00000500000000000000" pitchFamily="50" charset="0"/>
                          <a:ea typeface="+mn-ea"/>
                          <a:cs typeface="+mn-cs"/>
                        </a:rPr>
                        <a:t> </a:t>
                      </a: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71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discontinue automatic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2642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498390">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can access MTN Channels such as NextGen, </a:t>
                      </a:r>
                      <a:r>
                        <a:rPr lang="en-US" sz="1100" b="0" dirty="0" err="1">
                          <a:latin typeface="MTN Brighter Sans" panose="00000500000000000000" pitchFamily="50" charset="0"/>
                        </a:rPr>
                        <a:t>MyMTNWeb</a:t>
                      </a:r>
                      <a:endParaRPr lang="en-US" sz="1100" b="0" dirty="0">
                        <a:latin typeface="MTN Brighter Sans" panose="00000500000000000000" pitchFamily="50" charset="0"/>
                      </a:endParaRPr>
                    </a:p>
                    <a:p>
                      <a:pPr marL="228600" indent="-228600">
                        <a:lnSpc>
                          <a:spcPct val="150000"/>
                        </a:lnSpc>
                        <a:buFont typeface="+mj-lt"/>
                        <a:buAutoNum type="arabicPeriod"/>
                      </a:pPr>
                      <a:r>
                        <a:rPr lang="en-US" sz="1100" b="0" dirty="0">
                          <a:latin typeface="MTN Brighter Sans" panose="00000500000000000000" pitchFamily="50" charset="0"/>
                        </a:rPr>
                        <a:t>Customer can select auto direct debit service on the channel</a:t>
                      </a:r>
                    </a:p>
                    <a:p>
                      <a:pPr marL="228600" indent="-228600">
                        <a:lnSpc>
                          <a:spcPct val="150000"/>
                        </a:lnSpc>
                        <a:buFont typeface="+mj-lt"/>
                        <a:buAutoNum type="arabicPeriod"/>
                      </a:pPr>
                      <a:r>
                        <a:rPr lang="en-US" sz="1100" b="0" dirty="0">
                          <a:latin typeface="MTN Brighter Sans" panose="00000500000000000000" pitchFamily="50" charset="0"/>
                        </a:rPr>
                        <a:t>Customer select opt out option and submit request</a:t>
                      </a:r>
                    </a:p>
                    <a:p>
                      <a:pPr marL="228600" lvl="0" indent="-228600">
                        <a:lnSpc>
                          <a:spcPct val="150000"/>
                        </a:lnSpc>
                        <a:buFont typeface="+mj-lt"/>
                        <a:buAutoNum type="arabicPeriod"/>
                      </a:pPr>
                      <a:r>
                        <a:rPr lang="en-US" sz="1100" b="0" dirty="0">
                          <a:latin typeface="MTN Brighter Sans" panose="00000500000000000000" pitchFamily="50" charset="0"/>
                        </a:rPr>
                        <a:t>System notify customer and effect request on next billing cycle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1453194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625449491"/>
              </p:ext>
            </p:extLst>
          </p:nvPr>
        </p:nvGraphicFramePr>
        <p:xfrm>
          <a:off x="560840" y="1568913"/>
          <a:ext cx="11070319" cy="435257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3989">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2B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7153">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out from auto debit Via </a:t>
                      </a:r>
                      <a:r>
                        <a:rPr lang="en-US" sz="1200" kern="1200" dirty="0" err="1">
                          <a:solidFill>
                            <a:schemeClr val="dk1"/>
                          </a:solidFill>
                          <a:latin typeface="MTN Brighter Sans" panose="00000500000000000000" pitchFamily="50" charset="0"/>
                          <a:ea typeface="+mn-ea"/>
                          <a:cs typeface="+mn-cs"/>
                        </a:rPr>
                        <a:t>Zigi</a:t>
                      </a:r>
                      <a:r>
                        <a:rPr lang="en-US" sz="1200" kern="1200" dirty="0">
                          <a:solidFill>
                            <a:schemeClr val="dk1"/>
                          </a:solidFill>
                          <a:latin typeface="MTN Brighter Sans" panose="00000500000000000000" pitchFamily="50" charset="0"/>
                          <a:ea typeface="+mn-ea"/>
                          <a:cs typeface="+mn-cs"/>
                        </a:rPr>
                        <a:t> (Chatbot)</a:t>
                      </a: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71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discontinue automatic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2642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498390">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request auto direct debit service on the channel</a:t>
                      </a:r>
                    </a:p>
                    <a:p>
                      <a:pPr marL="228600" indent="-228600">
                        <a:lnSpc>
                          <a:spcPct val="150000"/>
                        </a:lnSpc>
                        <a:buFont typeface="+mj-lt"/>
                        <a:buAutoNum type="arabicPeriod"/>
                      </a:pPr>
                      <a:r>
                        <a:rPr lang="en-US" sz="1100" b="0" dirty="0">
                          <a:latin typeface="MTN Brighter Sans" panose="00000500000000000000" pitchFamily="50" charset="0"/>
                        </a:rPr>
                        <a:t>Chatbot request customer to select opt in or opt out </a:t>
                      </a:r>
                    </a:p>
                    <a:p>
                      <a:pPr marL="228600" indent="-228600">
                        <a:lnSpc>
                          <a:spcPct val="150000"/>
                        </a:lnSpc>
                        <a:buFont typeface="+mj-lt"/>
                        <a:buAutoNum type="arabicPeriod"/>
                      </a:pPr>
                      <a:r>
                        <a:rPr lang="en-US" sz="1100" b="0" dirty="0">
                          <a:latin typeface="MTN Brighter Sans" panose="00000500000000000000" pitchFamily="50" charset="0"/>
                        </a:rPr>
                        <a:t>Customer select opt out</a:t>
                      </a:r>
                    </a:p>
                    <a:p>
                      <a:pPr marL="228600" lvl="0" indent="-228600">
                        <a:lnSpc>
                          <a:spcPct val="150000"/>
                        </a:lnSpc>
                        <a:buFont typeface="+mj-lt"/>
                        <a:buAutoNum type="arabicPeriod"/>
                      </a:pPr>
                      <a:r>
                        <a:rPr lang="en-US" sz="1100" b="0" dirty="0">
                          <a:latin typeface="MTN Brighter Sans" panose="00000500000000000000" pitchFamily="50" charset="0"/>
                        </a:rPr>
                        <a:t>System notify customer and effect request on next billing cycle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2864690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3151538830"/>
              </p:ext>
            </p:extLst>
          </p:nvPr>
        </p:nvGraphicFramePr>
        <p:xfrm>
          <a:off x="458079" y="1668707"/>
          <a:ext cx="11070319" cy="370796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2C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opt out from auto debit (Walk in)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baseline="0" dirty="0">
                          <a:latin typeface="MTN Brighter Sans" panose="00000500000000000000" pitchFamily="50" charset="0"/>
                        </a:rPr>
                        <a:t>Ability to opt out by visiting MTN Service Centres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visit MTN Centers and opt out of auto direct debit</a:t>
                      </a:r>
                    </a:p>
                    <a:p>
                      <a:pPr marL="228600" indent="-228600">
                        <a:lnSpc>
                          <a:spcPct val="150000"/>
                        </a:lnSpc>
                        <a:buFont typeface="+mj-lt"/>
                        <a:buAutoNum type="arabicPeriod"/>
                      </a:pPr>
                      <a:r>
                        <a:rPr lang="en-US" sz="1100" b="0" dirty="0">
                          <a:latin typeface="MTN Brighter Sans" panose="00000500000000000000" pitchFamily="50" charset="0"/>
                        </a:rPr>
                        <a:t>Frontline Agent log in to CLM and select auto direct debit </a:t>
                      </a:r>
                    </a:p>
                    <a:p>
                      <a:pPr marL="228600" lvl="0" indent="-228600">
                        <a:lnSpc>
                          <a:spcPct val="150000"/>
                        </a:lnSpc>
                        <a:buFont typeface="+mj-lt"/>
                        <a:buAutoNum type="arabicPeriod"/>
                      </a:pPr>
                      <a:r>
                        <a:rPr lang="en-US" sz="1100" b="0" dirty="0">
                          <a:latin typeface="MTN Brighter Sans" panose="00000500000000000000" pitchFamily="50" charset="0"/>
                        </a:rPr>
                        <a:t>Frontline agent select opt out option and submit request</a:t>
                      </a:r>
                    </a:p>
                    <a:p>
                      <a:pPr marL="228600" lvl="0" indent="-228600">
                        <a:lnSpc>
                          <a:spcPct val="150000"/>
                        </a:lnSpc>
                        <a:buFont typeface="+mj-lt"/>
                        <a:buAutoNum type="arabicPeriod"/>
                      </a:pPr>
                      <a:r>
                        <a:rPr lang="en-US" sz="1100" b="0" dirty="0">
                          <a:latin typeface="MTN Brighter Sans" panose="00000500000000000000" pitchFamily="50" charset="0"/>
                        </a:rPr>
                        <a:t>System notify customer and effect request on next billing cycle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314881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876375300"/>
              </p:ext>
            </p:extLst>
          </p:nvPr>
        </p:nvGraphicFramePr>
        <p:xfrm>
          <a:off x="375783" y="928043"/>
          <a:ext cx="11070319" cy="5292004"/>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3, 4, 5 and 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Bill/Invoice generation, Full bill Payment, Clear impacted invoice, Notification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kern="1200" baseline="0" dirty="0">
                          <a:solidFill>
                            <a:schemeClr val="dk1"/>
                          </a:solidFill>
                          <a:latin typeface="MTN Brighter Sans" panose="00000500000000000000" pitchFamily="50" charset="0"/>
                          <a:ea typeface="+mn-ea"/>
                          <a:cs typeface="+mn-cs"/>
                        </a:rPr>
                        <a:t>UC 3: </a:t>
                      </a:r>
                      <a:r>
                        <a:rPr lang="en-US" sz="1200" b="0" kern="1200" baseline="0" dirty="0">
                          <a:solidFill>
                            <a:schemeClr val="dk1"/>
                          </a:solidFill>
                          <a:latin typeface="MTN Brighter Sans" panose="00000500000000000000" pitchFamily="50" charset="0"/>
                          <a:ea typeface="+mn-ea"/>
                          <a:cs typeface="+mn-cs"/>
                        </a:rPr>
                        <a:t>Generating customer’s invoice/bill and send to the bank to process payment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baseline="0" dirty="0">
                          <a:solidFill>
                            <a:schemeClr val="dk1"/>
                          </a:solidFill>
                          <a:latin typeface="MTN Brighter Sans" panose="00000500000000000000" pitchFamily="50" charset="0"/>
                          <a:ea typeface="+mn-ea"/>
                          <a:cs typeface="+mn-cs"/>
                        </a:rPr>
                        <a:t>UC 4: Full payment of the impacted invoice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a:solidFill>
                            <a:schemeClr val="dk1"/>
                          </a:solidFill>
                          <a:latin typeface="MTN Brighter Sans" panose="00000500000000000000" pitchFamily="50" charset="0"/>
                          <a:ea typeface="+mn-ea"/>
                          <a:cs typeface="+mn-cs"/>
                        </a:rPr>
                        <a:t>UC 5: </a:t>
                      </a:r>
                      <a:r>
                        <a:rPr lang="en-US" sz="1200" b="0" kern="1200" baseline="0" dirty="0">
                          <a:solidFill>
                            <a:schemeClr val="dk1"/>
                          </a:solidFill>
                          <a:latin typeface="MTN Brighter Sans" panose="00000500000000000000" pitchFamily="50" charset="0"/>
                          <a:ea typeface="+mn-ea"/>
                          <a:cs typeface="+mn-cs"/>
                        </a:rPr>
                        <a:t>Impacted invoice would be cleared when bill payment is successful</a:t>
                      </a:r>
                      <a:endParaRPr lang="en-GB" sz="1200" b="0" kern="1200" baseline="0" dirty="0">
                        <a:solidFill>
                          <a:schemeClr val="dk1"/>
                        </a:solidFill>
                        <a:latin typeface="MTN Brighter Sans" panose="00000500000000000000" pitchFamily="50"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a:solidFill>
                            <a:schemeClr val="dk1"/>
                          </a:solidFill>
                          <a:latin typeface="MTN Brighter Sans" panose="00000500000000000000" pitchFamily="50" charset="0"/>
                          <a:ea typeface="+mn-ea"/>
                          <a:cs typeface="+mn-cs"/>
                        </a:rPr>
                        <a:t>UC 11: System send notification after successful transaction to customer and account support officer</a:t>
                      </a:r>
                      <a:endParaRPr lang="en-US" sz="1200" b="0" kern="1200" baseline="0" dirty="0">
                        <a:solidFill>
                          <a:schemeClr val="dk1"/>
                        </a:solidFill>
                        <a:latin typeface="MTN Brighter Sans" panose="000005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683671">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Billing system generate invoice and send to Payment gateway for payment </a:t>
                      </a:r>
                    </a:p>
                    <a:p>
                      <a:pPr marL="228600" indent="-228600">
                        <a:lnSpc>
                          <a:spcPct val="150000"/>
                        </a:lnSpc>
                        <a:buFont typeface="+mj-lt"/>
                        <a:buAutoNum type="arabicPeriod"/>
                      </a:pPr>
                      <a:r>
                        <a:rPr lang="en-US" sz="1100" b="0" dirty="0">
                          <a:latin typeface="MTN Brighter Sans" panose="00000500000000000000" pitchFamily="50" charset="0"/>
                        </a:rPr>
                        <a:t>Payment Gateway receive invoice and check customer tokenized id</a:t>
                      </a:r>
                    </a:p>
                    <a:p>
                      <a:pPr marL="228600" marR="0" lvl="0" indent="-228600" algn="l" defTabSz="914400" rtl="0" eaLnBrk="1" fontAlgn="auto" latinLnBrk="0" hangingPunct="1">
                        <a:lnSpc>
                          <a:spcPct val="150000"/>
                        </a:lnSpc>
                        <a:spcBef>
                          <a:spcPts val="0"/>
                        </a:spcBef>
                        <a:spcAft>
                          <a:spcPts val="0"/>
                        </a:spcAft>
                        <a:buClrTx/>
                        <a:buSzTx/>
                        <a:buFont typeface="+mj-lt"/>
                        <a:buAutoNum type="arabicPeriod"/>
                        <a:tabLst/>
                        <a:defRPr/>
                      </a:pPr>
                      <a:r>
                        <a:rPr lang="en-US" sz="1100" b="0" dirty="0">
                          <a:latin typeface="MTN Brighter Sans" panose="00000500000000000000" pitchFamily="50" charset="0"/>
                        </a:rPr>
                        <a:t>Payment Gateway process payment and deduct full bill payment</a:t>
                      </a:r>
                    </a:p>
                    <a:p>
                      <a:pPr marL="228600" lvl="0" indent="-228600">
                        <a:lnSpc>
                          <a:spcPct val="150000"/>
                        </a:lnSpc>
                        <a:buFont typeface="+mj-lt"/>
                        <a:buAutoNum type="arabicPeriod"/>
                      </a:pPr>
                      <a:r>
                        <a:rPr lang="en-US" sz="1100" b="0" dirty="0">
                          <a:latin typeface="MTN Brighter Sans" panose="00000500000000000000" pitchFamily="50" charset="0"/>
                        </a:rPr>
                        <a:t>Payment Gateway respond with successful payment to Billing System</a:t>
                      </a:r>
                    </a:p>
                    <a:p>
                      <a:pPr marL="228600" lvl="0" indent="-228600">
                        <a:lnSpc>
                          <a:spcPct val="150000"/>
                        </a:lnSpc>
                        <a:buFont typeface="+mj-lt"/>
                        <a:buAutoNum type="arabicPeriod"/>
                      </a:pPr>
                      <a:r>
                        <a:rPr lang="en-US" sz="1100" b="0" dirty="0">
                          <a:latin typeface="MTN Brighter Sans" panose="00000500000000000000" pitchFamily="50" charset="0"/>
                        </a:rPr>
                        <a:t>Billing system clear customer invoice/bill</a:t>
                      </a:r>
                    </a:p>
                    <a:p>
                      <a:pPr marL="228600" lvl="0" indent="-228600">
                        <a:lnSpc>
                          <a:spcPct val="150000"/>
                        </a:lnSpc>
                        <a:buFont typeface="+mj-lt"/>
                        <a:buAutoNum type="arabicPeriod"/>
                      </a:pPr>
                      <a:r>
                        <a:rPr lang="en-US" sz="1100" b="0" dirty="0">
                          <a:latin typeface="MTN Brighter Sans" panose="00000500000000000000" pitchFamily="50" charset="0"/>
                        </a:rPr>
                        <a:t>Billing system notify account support partner on successful invoice payment</a:t>
                      </a:r>
                    </a:p>
                    <a:p>
                      <a:pPr marL="228600" lvl="0" indent="-228600">
                        <a:lnSpc>
                          <a:spcPct val="150000"/>
                        </a:lnSpc>
                        <a:buFont typeface="+mj-lt"/>
                        <a:buAutoNum type="arabicPeriod"/>
                      </a:pPr>
                      <a:r>
                        <a:rPr lang="en-US" sz="1100" b="0" dirty="0">
                          <a:latin typeface="MTN Brighter Sans" panose="00000500000000000000" pitchFamily="50" charset="0"/>
                        </a:rPr>
                        <a:t>Billing system notify customer on successful invoice payment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3453643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1227494929"/>
              </p:ext>
            </p:extLst>
          </p:nvPr>
        </p:nvGraphicFramePr>
        <p:xfrm>
          <a:off x="375783" y="1549835"/>
          <a:ext cx="11070319" cy="425660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3, 7 and 8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Bill/Invoice generation, Failed bill payment, Alert notifications on insufficient/failed bill payment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200" b="0" kern="1200" baseline="0" dirty="0">
                          <a:solidFill>
                            <a:schemeClr val="dk1"/>
                          </a:solidFill>
                          <a:latin typeface="MTN Brighter Sans" panose="00000500000000000000" pitchFamily="50" charset="0"/>
                          <a:ea typeface="+mn-ea"/>
                          <a:cs typeface="+mn-cs"/>
                        </a:rPr>
                        <a:t>UC 3: </a:t>
                      </a:r>
                      <a:r>
                        <a:rPr lang="en-US" sz="1200" b="0" kern="1200" baseline="0" dirty="0">
                          <a:solidFill>
                            <a:schemeClr val="dk1"/>
                          </a:solidFill>
                          <a:latin typeface="MTN Brighter Sans" panose="00000500000000000000" pitchFamily="50" charset="0"/>
                          <a:ea typeface="+mn-ea"/>
                          <a:cs typeface="+mn-cs"/>
                        </a:rPr>
                        <a:t>Generating customer’s invoice/bill and send to the bank to process payment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a:solidFill>
                            <a:schemeClr val="dk1"/>
                          </a:solidFill>
                          <a:latin typeface="MTN Brighter Sans" panose="00000500000000000000" pitchFamily="50" charset="0"/>
                          <a:ea typeface="+mn-ea"/>
                          <a:cs typeface="+mn-cs"/>
                        </a:rPr>
                        <a:t>UC 7: </a:t>
                      </a:r>
                      <a:r>
                        <a:rPr lang="en-US" sz="1200" b="0" kern="1200" baseline="0" dirty="0">
                          <a:solidFill>
                            <a:schemeClr val="dk1"/>
                          </a:solidFill>
                          <a:latin typeface="MTN Brighter Sans" panose="00000500000000000000" pitchFamily="50" charset="0"/>
                          <a:ea typeface="+mn-ea"/>
                          <a:cs typeface="+mn-cs"/>
                        </a:rPr>
                        <a:t>The impacted invoice would be still be left opened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a:solidFill>
                            <a:schemeClr val="dk1"/>
                          </a:solidFill>
                          <a:latin typeface="MTN Brighter Sans" panose="00000500000000000000" pitchFamily="50" charset="0"/>
                          <a:ea typeface="+mn-ea"/>
                          <a:cs typeface="+mn-cs"/>
                        </a:rPr>
                        <a:t>UC 8: </a:t>
                      </a:r>
                      <a:r>
                        <a:rPr lang="en-US" sz="1200" b="0" kern="1200" baseline="0" dirty="0">
                          <a:solidFill>
                            <a:schemeClr val="dk1"/>
                          </a:solidFill>
                          <a:latin typeface="MTN Brighter Sans" panose="00000500000000000000" pitchFamily="50" charset="0"/>
                          <a:ea typeface="+mn-ea"/>
                          <a:cs typeface="+mn-cs"/>
                        </a:rPr>
                        <a:t>Alerting the account support partner on failed bill payment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Billing system generate invoice and send to payment gateway for payment</a:t>
                      </a:r>
                    </a:p>
                    <a:p>
                      <a:pPr marL="228600" indent="-228600">
                        <a:lnSpc>
                          <a:spcPct val="150000"/>
                        </a:lnSpc>
                        <a:buFont typeface="+mj-lt"/>
                        <a:buAutoNum type="arabicPeriod"/>
                      </a:pPr>
                      <a:r>
                        <a:rPr lang="en-US" sz="1100" b="0" dirty="0">
                          <a:latin typeface="MTN Brighter Sans" panose="00000500000000000000" pitchFamily="50" charset="0"/>
                        </a:rPr>
                        <a:t>Payment Gateway receive invoice and check customer tokenized id</a:t>
                      </a:r>
                    </a:p>
                    <a:p>
                      <a:pPr marL="228600" lvl="0" indent="-228600">
                        <a:lnSpc>
                          <a:spcPct val="150000"/>
                        </a:lnSpc>
                        <a:buFont typeface="+mj-lt"/>
                        <a:buAutoNum type="arabicPeriod"/>
                      </a:pPr>
                      <a:r>
                        <a:rPr lang="en-US" sz="1100" b="0" dirty="0">
                          <a:latin typeface="MTN Brighter Sans" panose="00000500000000000000" pitchFamily="50" charset="0"/>
                        </a:rPr>
                        <a:t>Bill payment would fail if customer is having insufficient funds</a:t>
                      </a:r>
                    </a:p>
                    <a:p>
                      <a:pPr marL="228600" lvl="0" indent="-228600">
                        <a:lnSpc>
                          <a:spcPct val="150000"/>
                        </a:lnSpc>
                        <a:buFont typeface="+mj-lt"/>
                        <a:buAutoNum type="arabicPeriod"/>
                      </a:pPr>
                      <a:r>
                        <a:rPr lang="en-US" sz="1100" b="0" dirty="0">
                          <a:latin typeface="MTN Brighter Sans" panose="00000500000000000000" pitchFamily="50" charset="0"/>
                        </a:rPr>
                        <a:t>Payment gateway notify billing system upon failed payment</a:t>
                      </a:r>
                    </a:p>
                    <a:p>
                      <a:pPr marL="228600" lvl="0" indent="-228600">
                        <a:lnSpc>
                          <a:spcPct val="150000"/>
                        </a:lnSpc>
                        <a:buFont typeface="+mj-lt"/>
                        <a:buAutoNum type="arabicPeriod"/>
                      </a:pPr>
                      <a:r>
                        <a:rPr lang="en-US" sz="1100" b="0" dirty="0">
                          <a:latin typeface="MTN Brighter Sans" panose="00000500000000000000" pitchFamily="50" charset="0"/>
                        </a:rPr>
                        <a:t>Billing system notify customer and also send an escalation alert to account support partner upon failed payment</a:t>
                      </a:r>
                    </a:p>
                    <a:p>
                      <a:pPr marL="228600" lvl="0" indent="-228600">
                        <a:lnSpc>
                          <a:spcPct val="150000"/>
                        </a:lnSpc>
                        <a:buFont typeface="+mj-lt"/>
                        <a:buAutoNum type="arabicPeriod"/>
                      </a:pPr>
                      <a:r>
                        <a:rPr lang="en-US" sz="1100" b="0" dirty="0">
                          <a:latin typeface="MTN Brighter Sans" panose="00000500000000000000" pitchFamily="50" charset="0"/>
                        </a:rPr>
                        <a:t>Billing system leaves invoice opened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35367654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3203913339"/>
              </p:ext>
            </p:extLst>
          </p:nvPr>
        </p:nvGraphicFramePr>
        <p:xfrm>
          <a:off x="375783" y="928043"/>
          <a:ext cx="11070319" cy="5112973"/>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643582">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kern="1200" baseline="0" dirty="0">
                          <a:solidFill>
                            <a:schemeClr val="dk1"/>
                          </a:solidFill>
                          <a:latin typeface="MTN Brighter Sans" panose="00000500000000000000" pitchFamily="50" charset="0"/>
                          <a:ea typeface="+mn-ea"/>
                          <a:cs typeface="+mn-cs"/>
                        </a:rPr>
                        <a:t>Add/Delete tokenized card(s)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kern="1200" baseline="0" dirty="0">
                          <a:solidFill>
                            <a:schemeClr val="dk1"/>
                          </a:solidFill>
                          <a:latin typeface="MTN Brighter Sans" panose="00000500000000000000" pitchFamily="50" charset="0"/>
                          <a:ea typeface="+mn-ea"/>
                          <a:cs typeface="+mn-cs"/>
                        </a:rPr>
                        <a:t>Ability to add a new card or delete an existing card</a:t>
                      </a:r>
                    </a:p>
                    <a:p>
                      <a:endParaRPr lang="en-US" sz="1200" b="0" kern="1200" baseline="0" dirty="0">
                        <a:solidFill>
                          <a:schemeClr val="dk1"/>
                        </a:solidFill>
                        <a:latin typeface="MTN Brighter Sans" panose="000005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can access MTN Channels such as NextGen, </a:t>
                      </a:r>
                      <a:r>
                        <a:rPr lang="en-US" sz="1100" b="0" dirty="0" err="1">
                          <a:latin typeface="MTN Brighter Sans" panose="00000500000000000000" pitchFamily="50" charset="0"/>
                        </a:rPr>
                        <a:t>MyMTNWeb</a:t>
                      </a:r>
                      <a:r>
                        <a:rPr lang="en-US" sz="1100" b="0" dirty="0">
                          <a:latin typeface="MTN Brighter Sans" panose="00000500000000000000" pitchFamily="50" charset="0"/>
                        </a:rPr>
                        <a:t> and </a:t>
                      </a:r>
                      <a:r>
                        <a:rPr lang="en-US" sz="1100" b="0" dirty="0" err="1">
                          <a:latin typeface="MTN Brighter Sans" panose="00000500000000000000" pitchFamily="50" charset="0"/>
                        </a:rPr>
                        <a:t>Zigi</a:t>
                      </a:r>
                      <a:r>
                        <a:rPr lang="en-US" sz="1100" b="0" dirty="0">
                          <a:latin typeface="MTN Brighter Sans" panose="00000500000000000000" pitchFamily="50" charset="0"/>
                        </a:rPr>
                        <a:t> (Chatbot)</a:t>
                      </a:r>
                    </a:p>
                    <a:p>
                      <a:pPr marL="228600" indent="-228600">
                        <a:lnSpc>
                          <a:spcPct val="150000"/>
                        </a:lnSpc>
                        <a:buFont typeface="+mj-lt"/>
                        <a:buAutoNum type="arabicPeriod"/>
                      </a:pPr>
                      <a:r>
                        <a:rPr lang="en-US" sz="1100" b="0" dirty="0">
                          <a:latin typeface="MTN Brighter Sans" panose="00000500000000000000" pitchFamily="50" charset="0"/>
                        </a:rPr>
                        <a:t>Customer can select auto direct debit service on the channel</a:t>
                      </a:r>
                    </a:p>
                    <a:p>
                      <a:pPr marL="228600" indent="-228600">
                        <a:lnSpc>
                          <a:spcPct val="150000"/>
                        </a:lnSpc>
                        <a:buFont typeface="+mj-lt"/>
                        <a:buAutoNum type="arabicPeriod"/>
                      </a:pPr>
                      <a:r>
                        <a:rPr lang="en-US" sz="1100" b="0" dirty="0">
                          <a:latin typeface="MTN Brighter Sans" panose="00000500000000000000" pitchFamily="50" charset="0"/>
                        </a:rPr>
                        <a:t>Customer select add/delete card option </a:t>
                      </a:r>
                    </a:p>
                    <a:p>
                      <a:pPr marL="228600" lvl="0" indent="-228600">
                        <a:lnSpc>
                          <a:spcPct val="150000"/>
                        </a:lnSpc>
                        <a:buFont typeface="+mj-lt"/>
                        <a:buAutoNum type="arabicPeriod"/>
                      </a:pPr>
                      <a:r>
                        <a:rPr lang="en-US" sz="1100" b="0" dirty="0">
                          <a:latin typeface="MTN Brighter Sans" panose="00000500000000000000" pitchFamily="50" charset="0"/>
                        </a:rPr>
                        <a:t>Channels fetch tokenized cards  From Payment Gateway</a:t>
                      </a:r>
                    </a:p>
                    <a:p>
                      <a:pPr marL="228600" lvl="0" indent="-228600">
                        <a:lnSpc>
                          <a:spcPct val="150000"/>
                        </a:lnSpc>
                        <a:buFont typeface="+mj-lt"/>
                        <a:buAutoNum type="arabicPeriod"/>
                      </a:pPr>
                      <a:r>
                        <a:rPr lang="en-US" sz="1100" b="0" dirty="0">
                          <a:latin typeface="MTN Brighter Sans" panose="00000500000000000000" pitchFamily="50" charset="0"/>
                        </a:rPr>
                        <a:t>Payment Gate send list of tokenized card and link to use a new card</a:t>
                      </a:r>
                    </a:p>
                    <a:p>
                      <a:pPr marL="228600" lvl="0" indent="-228600">
                        <a:lnSpc>
                          <a:spcPct val="150000"/>
                        </a:lnSpc>
                        <a:buFont typeface="+mj-lt"/>
                        <a:buAutoNum type="arabicPeriod"/>
                      </a:pPr>
                      <a:r>
                        <a:rPr lang="en-US" sz="1100" b="0" dirty="0">
                          <a:latin typeface="MTN Brighter Sans" panose="00000500000000000000" pitchFamily="50" charset="0"/>
                        </a:rPr>
                        <a:t>Customer delete existing card and input a new card </a:t>
                      </a:r>
                    </a:p>
                    <a:p>
                      <a:pPr marL="228600" lvl="0" indent="-228600">
                        <a:lnSpc>
                          <a:spcPct val="150000"/>
                        </a:lnSpc>
                        <a:buFont typeface="+mj-lt"/>
                        <a:buAutoNum type="arabicPeriod"/>
                      </a:pPr>
                      <a:r>
                        <a:rPr lang="en-US" sz="1100" b="0" dirty="0">
                          <a:latin typeface="MTN Brighter Sans" panose="00000500000000000000" pitchFamily="50" charset="0"/>
                        </a:rPr>
                        <a:t>CPG validate the new card status and send an OTP to customer to authenticate</a:t>
                      </a:r>
                    </a:p>
                    <a:p>
                      <a:pPr marL="228600" lvl="0" indent="-228600">
                        <a:lnSpc>
                          <a:spcPct val="150000"/>
                        </a:lnSpc>
                        <a:buFont typeface="+mj-lt"/>
                        <a:buAutoNum type="arabicPeriod"/>
                      </a:pPr>
                      <a:r>
                        <a:rPr lang="en-US" sz="1100" b="0" dirty="0">
                          <a:latin typeface="MTN Brighter Sans" panose="00000500000000000000" pitchFamily="50" charset="0"/>
                        </a:rPr>
                        <a:t>Customer authenticate with OTP</a:t>
                      </a:r>
                    </a:p>
                    <a:p>
                      <a:pPr marL="228600" lvl="0" indent="-228600">
                        <a:lnSpc>
                          <a:spcPct val="150000"/>
                        </a:lnSpc>
                        <a:buFont typeface="+mj-lt"/>
                        <a:buAutoNum type="arabicPeriod"/>
                      </a:pPr>
                      <a:r>
                        <a:rPr lang="en-US" sz="1100" b="0" dirty="0">
                          <a:latin typeface="MTN Brighter Sans" panose="00000500000000000000" pitchFamily="50" charset="0"/>
                        </a:rPr>
                        <a:t>CPG send tokenized id to channels</a:t>
                      </a:r>
                    </a:p>
                    <a:p>
                      <a:pPr marL="228600" lvl="0" indent="-228600">
                        <a:lnSpc>
                          <a:spcPct val="150000"/>
                        </a:lnSpc>
                        <a:buFont typeface="+mj-lt"/>
                        <a:buAutoNum type="arabicPeriod"/>
                      </a:pPr>
                      <a:r>
                        <a:rPr lang="en-US" sz="1100" b="0" dirty="0">
                          <a:latin typeface="MTN Brighter Sans" panose="00000500000000000000" pitchFamily="50" charset="0"/>
                        </a:rPr>
                        <a:t>Channel complete onboarding process and notify DCBS with onboarding info</a:t>
                      </a:r>
                    </a:p>
                    <a:p>
                      <a:pPr marL="228600" lvl="0" indent="-228600">
                        <a:lnSpc>
                          <a:spcPct val="150000"/>
                        </a:lnSpc>
                        <a:buFont typeface="+mj-lt"/>
                        <a:buAutoNum type="arabicPeriod"/>
                      </a:pPr>
                      <a:r>
                        <a:rPr lang="en-US" sz="1100" b="0" dirty="0">
                          <a:latin typeface="MTN Brighter Sans" panose="00000500000000000000" pitchFamily="50" charset="0"/>
                        </a:rPr>
                        <a:t>DCBS Store customer request information and tokenized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3270992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3324376194"/>
              </p:ext>
            </p:extLst>
          </p:nvPr>
        </p:nvGraphicFramePr>
        <p:xfrm>
          <a:off x="375783" y="928043"/>
          <a:ext cx="11070319" cy="4107707"/>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643582">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View payment history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Ability to view bill payment history </a:t>
                      </a:r>
                      <a:endParaRPr lang="en-US" sz="1100" b="0" kern="1200" baseline="0" dirty="0">
                        <a:solidFill>
                          <a:schemeClr val="dk1"/>
                        </a:solidFill>
                        <a:latin typeface="MTN Brighter Sans" panose="00000500000000000000" pitchFamily="50" charset="0"/>
                        <a:ea typeface="+mn-ea"/>
                        <a:cs typeface="+mn-cs"/>
                      </a:endParaRPr>
                    </a:p>
                    <a:p>
                      <a:endParaRPr lang="en-US" sz="1200" b="0" kern="1200" baseline="0" dirty="0">
                        <a:solidFill>
                          <a:schemeClr val="dk1"/>
                        </a:solidFill>
                        <a:latin typeface="MTN Brighter Sans" panose="000005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p>
                      <a:pPr marL="171450" indent="-171450">
                        <a:buFont typeface="Arial" panose="020B0604020202020204" pitchFamily="34" charset="0"/>
                        <a:buChar char="•"/>
                      </a:pPr>
                      <a:r>
                        <a:rPr lang="en-GB" sz="1100" b="0" baseline="0" dirty="0">
                          <a:latin typeface="MTN Brighter Sans" panose="00000500000000000000" pitchFamily="50" charset="0"/>
                        </a:rPr>
                        <a:t>Customer has history of payment transactions.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Customer can access MTN Channels such as NextGen, </a:t>
                      </a:r>
                      <a:r>
                        <a:rPr lang="en-US" sz="1100" b="0" dirty="0" err="1">
                          <a:latin typeface="MTN Brighter Sans" panose="00000500000000000000" pitchFamily="50" charset="0"/>
                        </a:rPr>
                        <a:t>MyMTNWeb</a:t>
                      </a:r>
                      <a:r>
                        <a:rPr lang="en-US" sz="1100" b="0" dirty="0">
                          <a:latin typeface="MTN Brighter Sans" panose="00000500000000000000" pitchFamily="50" charset="0"/>
                        </a:rPr>
                        <a:t> and </a:t>
                      </a:r>
                      <a:r>
                        <a:rPr lang="en-US" sz="1100" b="0" dirty="0" err="1">
                          <a:latin typeface="MTN Brighter Sans" panose="00000500000000000000" pitchFamily="50" charset="0"/>
                        </a:rPr>
                        <a:t>Zigi</a:t>
                      </a:r>
                      <a:r>
                        <a:rPr lang="en-US" sz="1100" b="0" dirty="0">
                          <a:latin typeface="MTN Brighter Sans" panose="00000500000000000000" pitchFamily="50" charset="0"/>
                        </a:rPr>
                        <a:t> (Chatbot)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Customer select auto direct debit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Customer select payment history</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Channels query payment history from DCBS via MADAPI</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DCBS respond with list of payment transactions back to the channels via MADAPI</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100" b="0" dirty="0">
                          <a:latin typeface="MTN Brighter Sans" panose="00000500000000000000" pitchFamily="50" charset="0"/>
                        </a:rPr>
                        <a:t>Channels display list of payment transactions.</a:t>
                      </a:r>
                    </a:p>
                    <a:p>
                      <a:pPr marL="0" indent="0">
                        <a:lnSpc>
                          <a:spcPct val="150000"/>
                        </a:lnSpc>
                        <a:buFont typeface="+mj-lt"/>
                        <a:buNone/>
                      </a:pPr>
                      <a:endParaRPr lang="en-US" sz="1100" b="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1555311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364013782"/>
              </p:ext>
            </p:extLst>
          </p:nvPr>
        </p:nvGraphicFramePr>
        <p:xfrm>
          <a:off x="375783" y="928043"/>
          <a:ext cx="11070319" cy="370796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Survey/Customer’s feedback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baseline="0" dirty="0">
                          <a:solidFill>
                            <a:schemeClr val="dk1"/>
                          </a:solidFill>
                          <a:latin typeface="MTN Brighter Sans" panose="00000500000000000000" pitchFamily="50" charset="0"/>
                          <a:ea typeface="+mn-ea"/>
                          <a:cs typeface="+mn-cs"/>
                        </a:rPr>
                        <a:t>Customer would be able to provide feedback on the automated direct debit experience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Channel generate survey/feedback link on a monthly or quarterly basis</a:t>
                      </a:r>
                    </a:p>
                    <a:p>
                      <a:pPr marL="228600" indent="-228600">
                        <a:lnSpc>
                          <a:spcPct val="150000"/>
                        </a:lnSpc>
                        <a:buFont typeface="+mj-lt"/>
                        <a:buAutoNum type="arabicPeriod"/>
                      </a:pPr>
                      <a:r>
                        <a:rPr lang="en-US" sz="1100" b="0" dirty="0">
                          <a:latin typeface="MTN Brighter Sans" panose="00000500000000000000" pitchFamily="50" charset="0"/>
                        </a:rPr>
                        <a:t>Channel send survey/feedback link to customer </a:t>
                      </a:r>
                    </a:p>
                    <a:p>
                      <a:pPr marL="228600" indent="-228600">
                        <a:lnSpc>
                          <a:spcPct val="150000"/>
                        </a:lnSpc>
                        <a:buFont typeface="+mj-lt"/>
                        <a:buAutoNum type="arabicPeriod"/>
                      </a:pPr>
                      <a:r>
                        <a:rPr lang="en-US" sz="1100" b="0" dirty="0">
                          <a:latin typeface="MTN Brighter Sans" panose="00000500000000000000" pitchFamily="50" charset="0"/>
                        </a:rPr>
                        <a:t>Customer receive link and click on link</a:t>
                      </a:r>
                    </a:p>
                    <a:p>
                      <a:pPr marL="228600" indent="-228600">
                        <a:lnSpc>
                          <a:spcPct val="150000"/>
                        </a:lnSpc>
                        <a:buFont typeface="+mj-lt"/>
                        <a:buAutoNum type="arabicPeriod"/>
                      </a:pPr>
                      <a:r>
                        <a:rPr lang="en-US" sz="1100" b="0" dirty="0">
                          <a:latin typeface="MTN Brighter Sans" panose="00000500000000000000" pitchFamily="50" charset="0"/>
                        </a:rPr>
                        <a:t>Customer is redirect to the channel that sent the link</a:t>
                      </a:r>
                    </a:p>
                    <a:p>
                      <a:pPr marL="228600" indent="-228600">
                        <a:lnSpc>
                          <a:spcPct val="150000"/>
                        </a:lnSpc>
                        <a:buFont typeface="+mj-lt"/>
                        <a:buAutoNum type="arabicPeriod"/>
                      </a:pPr>
                      <a:r>
                        <a:rPr lang="en-US" sz="1100" b="0" dirty="0">
                          <a:latin typeface="MTN Brighter Sans" panose="00000500000000000000" pitchFamily="50" charset="0"/>
                        </a:rPr>
                        <a:t>Customer answered all survey/feedback questions and submit</a:t>
                      </a:r>
                    </a:p>
                    <a:p>
                      <a:pPr marL="228600" indent="-228600">
                        <a:lnSpc>
                          <a:spcPct val="150000"/>
                        </a:lnSpc>
                        <a:buFont typeface="+mj-lt"/>
                        <a:buAutoNum type="arabicPeriod"/>
                      </a:pPr>
                      <a:r>
                        <a:rPr lang="en-US" sz="1100" b="0" dirty="0">
                          <a:latin typeface="MTN Brighter Sans" panose="00000500000000000000" pitchFamily="50" charset="0"/>
                        </a:rPr>
                        <a:t>Channel record survey/feedback answered.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354596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61925" y="305890"/>
            <a:ext cx="11092557" cy="5290456"/>
          </a:xfrm>
        </p:spPr>
        <p:txBody>
          <a:bodyPr/>
          <a:lstStyle/>
          <a:p>
            <a:r>
              <a:rPr lang="en-US" sz="2800" b="1" i="0" dirty="0">
                <a:latin typeface="MTN Brighter Sans" panose="00000500000000000000" pitchFamily="50" charset="0"/>
              </a:rPr>
              <a:t>DISTRIBUTION LIST</a:t>
            </a:r>
          </a:p>
          <a:p>
            <a:endParaRPr lang="en-US" b="1" i="0" dirty="0">
              <a:latin typeface="MTN Brighter Sans" panose="00000500000000000000" pitchFamily="50" charset="0"/>
            </a:endParaRPr>
          </a:p>
          <a:p>
            <a:endParaRPr lang="en-US" b="1" i="0" dirty="0">
              <a:latin typeface="MTN Brighter Sans" panose="00000500000000000000" pitchFamily="50" charset="0"/>
            </a:endParaRPr>
          </a:p>
          <a:p>
            <a:endParaRPr lang="en-US" b="1" i="0" dirty="0">
              <a:latin typeface="MTN Brighter Sans" panose="00000500000000000000" pitchFamily="50"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558998658"/>
              </p:ext>
            </p:extLst>
          </p:nvPr>
        </p:nvGraphicFramePr>
        <p:xfrm>
          <a:off x="161925" y="1261654"/>
          <a:ext cx="11720912" cy="5017155"/>
        </p:xfrm>
        <a:graphic>
          <a:graphicData uri="http://schemas.openxmlformats.org/drawingml/2006/table">
            <a:tbl>
              <a:tblPr firstRow="1" bandRow="1">
                <a:tableStyleId>{5C22544A-7EE6-4342-B048-85BDC9FD1C3A}</a:tableStyleId>
              </a:tblPr>
              <a:tblGrid>
                <a:gridCol w="3976586">
                  <a:extLst>
                    <a:ext uri="{9D8B030D-6E8A-4147-A177-3AD203B41FA5}">
                      <a16:colId xmlns:a16="http://schemas.microsoft.com/office/drawing/2014/main" val="3174303286"/>
                    </a:ext>
                  </a:extLst>
                </a:gridCol>
                <a:gridCol w="4854724">
                  <a:extLst>
                    <a:ext uri="{9D8B030D-6E8A-4147-A177-3AD203B41FA5}">
                      <a16:colId xmlns:a16="http://schemas.microsoft.com/office/drawing/2014/main" val="4067400398"/>
                    </a:ext>
                  </a:extLst>
                </a:gridCol>
                <a:gridCol w="2889602">
                  <a:extLst>
                    <a:ext uri="{9D8B030D-6E8A-4147-A177-3AD203B41FA5}">
                      <a16:colId xmlns:a16="http://schemas.microsoft.com/office/drawing/2014/main" val="3070607364"/>
                    </a:ext>
                  </a:extLst>
                </a:gridCol>
              </a:tblGrid>
              <a:tr h="370840">
                <a:tc>
                  <a:txBody>
                    <a:bodyPr/>
                    <a:lstStyle/>
                    <a:p>
                      <a:r>
                        <a:rPr lang="en-GB" sz="1200" dirty="0">
                          <a:solidFill>
                            <a:schemeClr val="tx1"/>
                          </a:solidFill>
                          <a:latin typeface="MTN Brighter Sans" panose="00000500000000000000" pitchFamily="50" charset="0"/>
                        </a:rPr>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US" sz="1200" b="1" kern="1200" dirty="0">
                          <a:solidFill>
                            <a:schemeClr val="tx1"/>
                          </a:solidFill>
                          <a:latin typeface="MTN Brighter Sans" panose="00000500000000000000" pitchFamily="50" charset="0"/>
                          <a:ea typeface="+mn-ea"/>
                          <a:cs typeface="+mn-cs"/>
                        </a:rPr>
                        <a:t>REPRESENTING</a:t>
                      </a:r>
                      <a:endParaRPr lang="en-GB" sz="1200" b="1" kern="1200" dirty="0">
                        <a:solidFill>
                          <a:schemeClr val="tx1"/>
                        </a:solidFill>
                        <a:latin typeface="MTN Brighter Sans" panose="00000500000000000000" pitchFamily="50"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sz="1200" dirty="0">
                          <a:solidFill>
                            <a:schemeClr val="tx1"/>
                          </a:solidFill>
                          <a:latin typeface="MTN Brighter Sans" panose="00000500000000000000" pitchFamily="50" charset="0"/>
                        </a:rPr>
                        <a:t>DEPARTMENT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11340135"/>
                  </a:ext>
                </a:extLst>
              </a:tr>
              <a:tr h="370840">
                <a:tc>
                  <a:txBody>
                    <a:bodyPr/>
                    <a:lstStyle/>
                    <a:p>
                      <a:r>
                        <a:rPr lang="en-GB" sz="1200" dirty="0" err="1">
                          <a:latin typeface="MTN Brighter Sans" panose="00000500000000000000" pitchFamily="50" charset="0"/>
                        </a:rPr>
                        <a:t>Ijeoma</a:t>
                      </a:r>
                      <a:r>
                        <a:rPr lang="en-GB" sz="1200" dirty="0">
                          <a:latin typeface="MTN Brighter Sans" panose="00000500000000000000" pitchFamily="50" charset="0"/>
                        </a:rPr>
                        <a:t> </a:t>
                      </a:r>
                      <a:r>
                        <a:rPr lang="en-GB" sz="1200" dirty="0" err="1">
                          <a:latin typeface="MTN Brighter Sans" panose="00000500000000000000" pitchFamily="50" charset="0"/>
                        </a:rPr>
                        <a:t>Duru</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IS Quality Assurance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Governance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86758653"/>
                  </a:ext>
                </a:extLst>
              </a:tr>
              <a:tr h="370840">
                <a:tc>
                  <a:txBody>
                    <a:bodyPr/>
                    <a:lstStyle/>
                    <a:p>
                      <a:r>
                        <a:rPr lang="en-GB" sz="1200" dirty="0">
                          <a:latin typeface="MTN Brighter Sans" panose="00000500000000000000" pitchFamily="50" charset="0"/>
                        </a:rPr>
                        <a:t>Oluseye Oyede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IS Design and</a:t>
                      </a:r>
                      <a:r>
                        <a:rPr lang="en-GB" sz="1200" baseline="0" dirty="0">
                          <a:latin typeface="MTN Brighter Sans" panose="00000500000000000000" pitchFamily="50" charset="0"/>
                        </a:rPr>
                        <a:t> Integration</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Design and Delivery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77526073"/>
                  </a:ext>
                </a:extLst>
              </a:tr>
              <a:tr h="370840">
                <a:tc>
                  <a:txBody>
                    <a:bodyPr/>
                    <a:lstStyle/>
                    <a:p>
                      <a:r>
                        <a:rPr lang="en-GB" sz="1200" dirty="0">
                          <a:latin typeface="MTN Brighter Sans" panose="00000500000000000000" pitchFamily="50" charset="0"/>
                        </a:rPr>
                        <a:t>Olasunkanmi Olagoke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IT Enterprise Architect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Governance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81339532"/>
                  </a:ext>
                </a:extLst>
              </a:tr>
              <a:tr h="509290">
                <a:tc>
                  <a:txBody>
                    <a:bodyPr/>
                    <a:lstStyle/>
                    <a:p>
                      <a:r>
                        <a:rPr lang="en-GB" sz="1200" dirty="0">
                          <a:latin typeface="MTN Brighter Sans" panose="00000500000000000000" pitchFamily="50" charset="0"/>
                        </a:rPr>
                        <a:t>Boluwaji Faniyi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Enterprise Architect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Governance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8530756"/>
                  </a:ext>
                </a:extLst>
              </a:tr>
              <a:tr h="428625">
                <a:tc>
                  <a:txBody>
                    <a:bodyPr/>
                    <a:lstStyle/>
                    <a:p>
                      <a:r>
                        <a:rPr lang="de-DE" sz="1200" dirty="0">
                          <a:latin typeface="MTN Brighter Sans" panose="00000500000000000000" pitchFamily="50" charset="0"/>
                        </a:rPr>
                        <a:t>Otasowie Ena-Umweni</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IS Design and</a:t>
                      </a:r>
                      <a:r>
                        <a:rPr lang="en-GB" sz="1200" baseline="0" dirty="0">
                          <a:latin typeface="MTN Brighter Sans" panose="00000500000000000000" pitchFamily="50" charset="0"/>
                        </a:rPr>
                        <a:t> Integration</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sz="1200" dirty="0">
                          <a:latin typeface="MTN Brighter Sans" panose="00000500000000000000" pitchFamily="50" charset="0"/>
                        </a:rPr>
                        <a:t>IT Design and Delivery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8913413"/>
                  </a:ext>
                </a:extLst>
              </a:tr>
              <a:tr h="370840">
                <a:tc>
                  <a:txBody>
                    <a:bodyPr/>
                    <a:lstStyle/>
                    <a:p>
                      <a:r>
                        <a:rPr lang="en-GB" sz="1200" kern="1200" dirty="0">
                          <a:solidFill>
                            <a:schemeClr val="dk1"/>
                          </a:solidFill>
                          <a:latin typeface="MTN Brighter Sans" panose="00000500000000000000" pitchFamily="50" charset="0"/>
                          <a:ea typeface="+mn-ea"/>
                          <a:cs typeface="+mn-cs"/>
                        </a:rPr>
                        <a:t>Babadeji Abisuga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dk1"/>
                          </a:solidFill>
                          <a:latin typeface="MTN Brighter Sans" panose="00000500000000000000" pitchFamily="50" charset="0"/>
                          <a:ea typeface="+mn-ea"/>
                          <a:cs typeface="+mn-cs"/>
                        </a:rPr>
                        <a:t>IT BI Delivery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noProof="0" dirty="0">
                          <a:solidFill>
                            <a:schemeClr val="dk1"/>
                          </a:solidFill>
                          <a:latin typeface="MTN Brighter Sans" panose="00000500000000000000" pitchFamily="50" charset="0"/>
                          <a:ea typeface="+mn-ea"/>
                          <a:cs typeface="+mn-cs"/>
                        </a:rPr>
                        <a:t>Information Technology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40787984"/>
                  </a:ext>
                </a:extLst>
              </a:tr>
              <a:tr h="370840">
                <a:tc>
                  <a:txBody>
                    <a:bodyPr/>
                    <a:lstStyle/>
                    <a:p>
                      <a:r>
                        <a:rPr lang="en-GB" sz="1200" kern="1200" dirty="0">
                          <a:solidFill>
                            <a:schemeClr val="dk1"/>
                          </a:solidFill>
                          <a:latin typeface="MTN Brighter Sans" panose="00000500000000000000" pitchFamily="50" charset="0"/>
                          <a:ea typeface="+mn-ea"/>
                          <a:cs typeface="+mn-cs"/>
                        </a:rPr>
                        <a:t>Lukumon Balogun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Enterprise Architect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IT Governance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82752408"/>
                  </a:ext>
                </a:extLst>
              </a:tr>
              <a:tr h="370840">
                <a:tc>
                  <a:txBody>
                    <a:bodyPr/>
                    <a:lstStyle/>
                    <a:p>
                      <a:r>
                        <a:rPr lang="en-GB" sz="1200" kern="1200" dirty="0">
                          <a:solidFill>
                            <a:schemeClr val="dk1"/>
                          </a:solidFill>
                          <a:latin typeface="MTN Brighter Sans" panose="00000500000000000000" pitchFamily="50" charset="0"/>
                          <a:ea typeface="+mn-ea"/>
                          <a:cs typeface="+mn-cs"/>
                        </a:rPr>
                        <a:t>Jubril Aponmade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EB Customer Service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Enterprise Business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5838546"/>
                  </a:ext>
                </a:extLst>
              </a:tr>
              <a:tr h="370840">
                <a:tc>
                  <a:txBody>
                    <a:bodyPr/>
                    <a:lstStyle/>
                    <a:p>
                      <a:r>
                        <a:rPr lang="en-GB" sz="1200" kern="1200" dirty="0">
                          <a:solidFill>
                            <a:schemeClr val="dk1"/>
                          </a:solidFill>
                          <a:latin typeface="MTN Brighter Sans" panose="00000500000000000000" pitchFamily="50" charset="0"/>
                          <a:ea typeface="+mn-ea"/>
                          <a:cs typeface="+mn-cs"/>
                        </a:rPr>
                        <a:t>Mfon Peter-Udoh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CR </a:t>
                      </a:r>
                      <a:r>
                        <a:rPr lang="en-US" sz="1200" dirty="0">
                          <a:latin typeface="MTN Brighter Sans" panose="00000500000000000000" pitchFamily="50" charset="0"/>
                        </a:rPr>
                        <a:t> Billing and Collections</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Customer Services</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7985762"/>
                  </a:ext>
                </a:extLst>
              </a:tr>
              <a:tr h="370840">
                <a:tc>
                  <a:txBody>
                    <a:bodyPr/>
                    <a:lstStyle/>
                    <a:p>
                      <a:r>
                        <a:rPr lang="en-GB" sz="1200" kern="1200" dirty="0">
                          <a:solidFill>
                            <a:schemeClr val="dk1"/>
                          </a:solidFill>
                          <a:latin typeface="MTN Brighter Sans" panose="00000500000000000000" pitchFamily="50" charset="0"/>
                          <a:ea typeface="+mn-ea"/>
                          <a:cs typeface="+mn-cs"/>
                        </a:rPr>
                        <a:t>Victor Borisade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EB Credit and Banking Management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Enterprise Business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45089610"/>
                  </a:ext>
                </a:extLst>
              </a:tr>
              <a:tr h="370840">
                <a:tc>
                  <a:txBody>
                    <a:bodyPr/>
                    <a:lstStyle/>
                    <a:p>
                      <a:pPr marL="0" algn="l" defTabSz="914400" rtl="0" eaLnBrk="1" latinLnBrk="0" hangingPunct="1"/>
                      <a:r>
                        <a:rPr lang="en-US" sz="1200" kern="1200" dirty="0">
                          <a:solidFill>
                            <a:schemeClr val="dk1"/>
                          </a:solidFill>
                          <a:latin typeface="MTN Brighter Sans" panose="00000500000000000000" pitchFamily="50" charset="0"/>
                          <a:ea typeface="+mn-ea"/>
                          <a:cs typeface="+mn-cs"/>
                        </a:rPr>
                        <a:t>Eseoghene Ibeneche.</a:t>
                      </a:r>
                      <a:endParaRPr lang="en-GB" sz="1200" kern="1200" dirty="0">
                        <a:solidFill>
                          <a:schemeClr val="dk1"/>
                        </a:solidFill>
                        <a:latin typeface="MTN Brighter Sans" panose="00000500000000000000" pitchFamily="50"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TN Brighter Sans" panose="00000500000000000000" pitchFamily="50" charset="0"/>
                        </a:rPr>
                        <a:t>CR Banking </a:t>
                      </a:r>
                      <a:r>
                        <a:rPr lang="en-GB" sz="1200">
                          <a:latin typeface="MTN Brighter Sans" panose="00000500000000000000" pitchFamily="50" charset="0"/>
                        </a:rPr>
                        <a:t>&amp; Reconciliations.</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Customer Services</a:t>
                      </a: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24269286"/>
                  </a:ext>
                </a:extLst>
              </a:tr>
              <a:tr h="370840">
                <a:tc>
                  <a:txBody>
                    <a:bodyPr/>
                    <a:lstStyle/>
                    <a:p>
                      <a:endParaRPr lang="en-GB" sz="1200" kern="1200" dirty="0">
                        <a:solidFill>
                          <a:schemeClr val="dk1"/>
                        </a:solidFill>
                        <a:latin typeface="MTN Brighter Sans" panose="00000500000000000000" pitchFamily="50"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TN Brighter Sans" panose="00000500000000000000" pitchFamily="50"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1758592"/>
                  </a:ext>
                </a:extLst>
              </a:tr>
            </a:tbl>
          </a:graphicData>
        </a:graphic>
      </p:graphicFrame>
    </p:spTree>
    <p:extLst>
      <p:ext uri="{BB962C8B-B14F-4D97-AF65-F5344CB8AC3E}">
        <p14:creationId xmlns:p14="http://schemas.microsoft.com/office/powerpoint/2010/main" val="20436790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719961345"/>
              </p:ext>
            </p:extLst>
          </p:nvPr>
        </p:nvGraphicFramePr>
        <p:xfrm>
          <a:off x="375783" y="928043"/>
          <a:ext cx="11070319" cy="3707965"/>
        </p:xfrm>
        <a:graphic>
          <a:graphicData uri="http://schemas.openxmlformats.org/drawingml/2006/table">
            <a:tbl>
              <a:tblPr firstRow="1" bandRow="1">
                <a:tableStyleId>{FABFCF23-3B69-468F-B69F-88F6DE6A72F2}</a:tableStyleId>
              </a:tblPr>
              <a:tblGrid>
                <a:gridCol w="1525293">
                  <a:extLst>
                    <a:ext uri="{9D8B030D-6E8A-4147-A177-3AD203B41FA5}">
                      <a16:colId xmlns:a16="http://schemas.microsoft.com/office/drawing/2014/main" val="3156873625"/>
                    </a:ext>
                  </a:extLst>
                </a:gridCol>
                <a:gridCol w="9545026">
                  <a:extLst>
                    <a:ext uri="{9D8B030D-6E8A-4147-A177-3AD203B41FA5}">
                      <a16:colId xmlns:a16="http://schemas.microsoft.com/office/drawing/2014/main" val="3344519595"/>
                    </a:ext>
                  </a:extLst>
                </a:gridCol>
              </a:tblGrid>
              <a:tr h="560983">
                <a:tc>
                  <a:txBody>
                    <a:bodyPr/>
                    <a:lstStyle/>
                    <a:p>
                      <a:pPr algn="r"/>
                      <a:r>
                        <a:rPr lang="en-GB" sz="1600" b="1" dirty="0">
                          <a:latin typeface="MTN Brighter Sans" panose="000005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600" b="1" dirty="0">
                          <a:latin typeface="MTN Brighter Sans" panose="00000500000000000000" pitchFamily="50" charset="0"/>
                        </a:rPr>
                        <a:t>UC 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265729">
                <a:tc>
                  <a:txBody>
                    <a:bodyPr/>
                    <a:lstStyle/>
                    <a:p>
                      <a:pPr algn="r"/>
                      <a:r>
                        <a:rPr lang="en-GB" sz="1200" b="1" dirty="0">
                          <a:latin typeface="MTN Brighter Sans" panose="000005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TN Brighter Sans" panose="00000500000000000000" pitchFamily="50" charset="0"/>
                        </a:rPr>
                        <a:t>Open Invoice Payment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6572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baseline="0" dirty="0">
                          <a:solidFill>
                            <a:schemeClr val="dk1"/>
                          </a:solidFill>
                          <a:latin typeface="MTN Brighter Sans" panose="00000500000000000000" pitchFamily="50" charset="0"/>
                          <a:ea typeface="+mn-ea"/>
                          <a:cs typeface="+mn-cs"/>
                        </a:rPr>
                        <a:t>Customer would be able to check open invoice and make payment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74905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200" b="1" dirty="0">
                          <a:latin typeface="MTN Brighter Sans" panose="000005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indent="-171450">
                        <a:buFont typeface="Arial" panose="020B0604020202020204" pitchFamily="34" charset="0"/>
                        <a:buChar char="•"/>
                      </a:pPr>
                      <a:r>
                        <a:rPr lang="en-GB" sz="1100" b="0" baseline="0" dirty="0">
                          <a:latin typeface="MTN Brighter Sans" panose="00000500000000000000" pitchFamily="50" charset="0"/>
                        </a:rPr>
                        <a:t>Customer is MTN cooperate customer</a:t>
                      </a:r>
                    </a:p>
                    <a:p>
                      <a:pPr marL="171450" indent="-171450">
                        <a:buFont typeface="Arial" panose="020B0604020202020204" pitchFamily="34" charset="0"/>
                        <a:buChar char="•"/>
                      </a:pPr>
                      <a:r>
                        <a:rPr lang="en-GB" sz="1100" b="0" baseline="0" dirty="0">
                          <a:latin typeface="MTN Brighter Sans" panose="00000500000000000000" pitchFamily="50" charset="0"/>
                        </a:rPr>
                        <a:t>Customer has opted into the auto direct debit service</a:t>
                      </a:r>
                    </a:p>
                    <a:p>
                      <a:pPr marL="171450" indent="-171450">
                        <a:buFont typeface="Arial" panose="020B0604020202020204" pitchFamily="34" charset="0"/>
                        <a:buChar char="•"/>
                      </a:pPr>
                      <a:r>
                        <a:rPr lang="en-GB" sz="1100" b="0" baseline="0" dirty="0">
                          <a:latin typeface="MTN Brighter Sans" panose="00000500000000000000" pitchFamily="50" charset="0"/>
                        </a:rPr>
                        <a:t>Customer has an open invoice to offset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31152">
                <a:tc>
                  <a:txBody>
                    <a:bodyPr/>
                    <a:lstStyle/>
                    <a:p>
                      <a:pPr algn="r"/>
                      <a:r>
                        <a:rPr lang="en-GB" sz="1200" b="1" dirty="0">
                          <a:latin typeface="MTN Brighter Sans" panose="00000500000000000000" pitchFamily="50" charset="0"/>
                        </a:rPr>
                        <a:t>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28600" indent="-228600">
                        <a:lnSpc>
                          <a:spcPct val="150000"/>
                        </a:lnSpc>
                        <a:buFont typeface="+mj-lt"/>
                        <a:buAutoNum type="arabicPeriod"/>
                      </a:pPr>
                      <a:r>
                        <a:rPr lang="en-US" sz="1100" b="0" dirty="0">
                          <a:latin typeface="MTN Brighter Sans" panose="00000500000000000000" pitchFamily="50" charset="0"/>
                        </a:rPr>
                        <a:t>Customer access MTN channels</a:t>
                      </a:r>
                    </a:p>
                    <a:p>
                      <a:pPr marL="228600" indent="-228600">
                        <a:lnSpc>
                          <a:spcPct val="150000"/>
                        </a:lnSpc>
                        <a:buFont typeface="+mj-lt"/>
                        <a:buAutoNum type="arabicPeriod"/>
                      </a:pPr>
                      <a:r>
                        <a:rPr lang="en-US" sz="1100" b="0" dirty="0">
                          <a:latin typeface="MTN Brighter Sans" panose="00000500000000000000" pitchFamily="50" charset="0"/>
                        </a:rPr>
                        <a:t>Customer click on bill payment</a:t>
                      </a:r>
                    </a:p>
                    <a:p>
                      <a:pPr marL="228600" indent="-228600">
                        <a:lnSpc>
                          <a:spcPct val="150000"/>
                        </a:lnSpc>
                        <a:buFont typeface="+mj-lt"/>
                        <a:buAutoNum type="arabicPeriod"/>
                      </a:pPr>
                      <a:r>
                        <a:rPr lang="en-US" sz="1100" b="0" dirty="0">
                          <a:latin typeface="MTN Brighter Sans" panose="00000500000000000000" pitchFamily="50" charset="0"/>
                        </a:rPr>
                        <a:t>Customer input either invoice number, service id or account id</a:t>
                      </a:r>
                    </a:p>
                    <a:p>
                      <a:pPr marL="228600" indent="-228600">
                        <a:lnSpc>
                          <a:spcPct val="150000"/>
                        </a:lnSpc>
                        <a:buFont typeface="+mj-lt"/>
                        <a:buAutoNum type="arabicPeriod"/>
                      </a:pPr>
                      <a:r>
                        <a:rPr lang="en-US" sz="1100" b="0" dirty="0">
                          <a:latin typeface="MTN Brighter Sans" panose="00000500000000000000" pitchFamily="50" charset="0"/>
                        </a:rPr>
                        <a:t>System display open invoice</a:t>
                      </a:r>
                    </a:p>
                    <a:p>
                      <a:pPr marL="228600" indent="-228600">
                        <a:lnSpc>
                          <a:spcPct val="150000"/>
                        </a:lnSpc>
                        <a:buFont typeface="+mj-lt"/>
                        <a:buAutoNum type="arabicPeriod"/>
                      </a:pPr>
                      <a:r>
                        <a:rPr lang="en-US" sz="1100" b="0" dirty="0">
                          <a:latin typeface="MTN Brighter Sans" panose="00000500000000000000" pitchFamily="50" charset="0"/>
                        </a:rPr>
                        <a:t>Customer click on make payment</a:t>
                      </a:r>
                    </a:p>
                    <a:p>
                      <a:pPr marL="228600" indent="-228600">
                        <a:lnSpc>
                          <a:spcPct val="150000"/>
                        </a:lnSpc>
                        <a:buFont typeface="+mj-lt"/>
                        <a:buAutoNum type="arabicPeriod"/>
                      </a:pPr>
                      <a:r>
                        <a:rPr lang="en-US" sz="1100" b="0" dirty="0">
                          <a:latin typeface="MTN Brighter Sans" panose="00000500000000000000" pitchFamily="50" charset="0"/>
                        </a:rPr>
                        <a:t>System process bill payment</a:t>
                      </a:r>
                    </a:p>
                    <a:p>
                      <a:pPr marL="228600" indent="-228600">
                        <a:lnSpc>
                          <a:spcPct val="150000"/>
                        </a:lnSpc>
                        <a:buFont typeface="+mj-lt"/>
                        <a:buAutoNum type="arabicPeriod"/>
                      </a:pPr>
                      <a:r>
                        <a:rPr lang="en-US" sz="1100" b="0" dirty="0">
                          <a:latin typeface="MTN Brighter Sans" panose="00000500000000000000" pitchFamily="50" charset="0"/>
                        </a:rPr>
                        <a:t>System notify customer and account support partner upon successful bill payment.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Tree>
    <p:extLst>
      <p:ext uri="{BB962C8B-B14F-4D97-AF65-F5344CB8AC3E}">
        <p14:creationId xmlns:p14="http://schemas.microsoft.com/office/powerpoint/2010/main" val="22753235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720" y="2528096"/>
            <a:ext cx="10754360" cy="1801808"/>
          </a:xfrm>
        </p:spPr>
        <p:txBody>
          <a:bodyPr/>
          <a:lstStyle/>
          <a:p>
            <a:pPr algn="ctr"/>
            <a:r>
              <a:rPr lang="en-ZA" sz="5400" dirty="0">
                <a:latin typeface="MTN Brighter Sans" panose="00000500000000000000" pitchFamily="50" charset="0"/>
              </a:rPr>
              <a:t>Business Rules</a:t>
            </a:r>
          </a:p>
        </p:txBody>
      </p:sp>
    </p:spTree>
    <p:extLst>
      <p:ext uri="{BB962C8B-B14F-4D97-AF65-F5344CB8AC3E}">
        <p14:creationId xmlns:p14="http://schemas.microsoft.com/office/powerpoint/2010/main" val="27256509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ECD710-EEAA-4F67-A5F4-6ECC8B18D6EC}"/>
              </a:ext>
            </a:extLst>
          </p:cNvPr>
          <p:cNvSpPr>
            <a:spLocks noGrp="1"/>
          </p:cNvSpPr>
          <p:nvPr>
            <p:ph type="title"/>
          </p:nvPr>
        </p:nvSpPr>
        <p:spPr>
          <a:xfrm>
            <a:off x="208643" y="137119"/>
            <a:ext cx="11404600" cy="493811"/>
          </a:xfrm>
        </p:spPr>
        <p:txBody>
          <a:bodyPr/>
          <a:lstStyle/>
          <a:p>
            <a:r>
              <a:rPr lang="en-US" dirty="0">
                <a:latin typeface="MTN Brighter Sans" panose="00000500000000000000" pitchFamily="50" charset="0"/>
              </a:rPr>
              <a:t>User Stories</a:t>
            </a:r>
          </a:p>
        </p:txBody>
      </p:sp>
      <p:graphicFrame>
        <p:nvGraphicFramePr>
          <p:cNvPr id="2" name="Table 1">
            <a:extLst>
              <a:ext uri="{FF2B5EF4-FFF2-40B4-BE49-F238E27FC236}">
                <a16:creationId xmlns:a16="http://schemas.microsoft.com/office/drawing/2014/main" id="{7F8C3E34-EE4C-41DC-8F8E-787DD5DA90A8}"/>
              </a:ext>
            </a:extLst>
          </p:cNvPr>
          <p:cNvGraphicFramePr>
            <a:graphicFrameLocks noGrp="1"/>
          </p:cNvGraphicFramePr>
          <p:nvPr>
            <p:extLst>
              <p:ext uri="{D42A27DB-BD31-4B8C-83A1-F6EECF244321}">
                <p14:modId xmlns:p14="http://schemas.microsoft.com/office/powerpoint/2010/main" val="334524401"/>
              </p:ext>
            </p:extLst>
          </p:nvPr>
        </p:nvGraphicFramePr>
        <p:xfrm>
          <a:off x="524786" y="1230671"/>
          <a:ext cx="9899374" cy="4007844"/>
        </p:xfrm>
        <a:graphic>
          <a:graphicData uri="http://schemas.openxmlformats.org/drawingml/2006/table">
            <a:tbl>
              <a:tblPr firstRow="1" firstCol="1" bandRow="1">
                <a:tableStyleId>{5C22544A-7EE6-4342-B048-85BDC9FD1C3A}</a:tableStyleId>
              </a:tblPr>
              <a:tblGrid>
                <a:gridCol w="842838">
                  <a:extLst>
                    <a:ext uri="{9D8B030D-6E8A-4147-A177-3AD203B41FA5}">
                      <a16:colId xmlns:a16="http://schemas.microsoft.com/office/drawing/2014/main" val="2650517902"/>
                    </a:ext>
                  </a:extLst>
                </a:gridCol>
                <a:gridCol w="9056536">
                  <a:extLst>
                    <a:ext uri="{9D8B030D-6E8A-4147-A177-3AD203B41FA5}">
                      <a16:colId xmlns:a16="http://schemas.microsoft.com/office/drawing/2014/main" val="668188741"/>
                    </a:ext>
                  </a:extLst>
                </a:gridCol>
              </a:tblGrid>
              <a:tr h="785785">
                <a:tc>
                  <a:txBody>
                    <a:bodyPr/>
                    <a:lstStyle/>
                    <a:p>
                      <a:pPr>
                        <a:spcAft>
                          <a:spcPts val="0"/>
                        </a:spcAft>
                      </a:pPr>
                      <a:r>
                        <a:rPr lang="en-GB" sz="1500" b="1" kern="1200" dirty="0">
                          <a:solidFill>
                            <a:schemeClr val="lt1"/>
                          </a:solidFill>
                          <a:effectLst/>
                          <a:latin typeface="MTN Brighter Sans" panose="00000500000000000000" pitchFamily="50" charset="0"/>
                          <a:ea typeface="+mn-ea"/>
                          <a:cs typeface="+mn-cs"/>
                        </a:rPr>
                        <a:t>S/N</a:t>
                      </a:r>
                    </a:p>
                  </a:txBody>
                  <a:tcPr marL="6350" marR="6350" marT="0" marB="0"/>
                </a:tc>
                <a:tc>
                  <a:txBody>
                    <a:bodyPr/>
                    <a:lstStyle/>
                    <a:p>
                      <a:pPr marL="0" marR="0">
                        <a:lnSpc>
                          <a:spcPct val="107000"/>
                        </a:lnSpc>
                        <a:spcBef>
                          <a:spcPts val="0"/>
                        </a:spcBef>
                        <a:spcAft>
                          <a:spcPts val="0"/>
                        </a:spcAft>
                        <a:tabLst>
                          <a:tab pos="2743200" algn="ctr"/>
                          <a:tab pos="5486400" algn="r"/>
                        </a:tabLst>
                      </a:pPr>
                      <a:r>
                        <a:rPr lang="en-US" sz="1500" b="1" dirty="0">
                          <a:solidFill>
                            <a:srgbClr val="000000"/>
                          </a:solidFill>
                          <a:effectLst/>
                          <a:latin typeface="MTN Brighter Sans" panose="00000500000000000000" pitchFamily="50" charset="0"/>
                          <a:ea typeface="Times New Roman" panose="02020603050405020304" pitchFamily="18" charset="0"/>
                          <a:cs typeface="Calibri" panose="020F0502020204030204" pitchFamily="34" charset="0"/>
                        </a:rPr>
                        <a:t>Business rules on debit Notification and timeline based on Customer Sub-Segment</a:t>
                      </a:r>
                      <a:endParaRPr lang="en-US" sz="15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tc>
                <a:extLst>
                  <a:ext uri="{0D108BD9-81ED-4DB2-BD59-A6C34878D82A}">
                    <a16:rowId xmlns:a16="http://schemas.microsoft.com/office/drawing/2014/main" val="190919173"/>
                  </a:ext>
                </a:extLst>
              </a:tr>
              <a:tr h="424594">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1</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SME SOHO/MICRO and Consumer customers will receive debit notification on 3rd of every month – immediately after bill run</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390999665"/>
                  </a:ext>
                </a:extLst>
              </a:tr>
              <a:tr h="457794">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2</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SME SOHO/MICRO and Consumer customers bank account will be debited on 5th of every month </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377136489"/>
                  </a:ext>
                </a:extLst>
              </a:tr>
              <a:tr h="607681">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3</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Where there is a delay in bill run, customer’s grace period will be extended / reviewed by the same number of days for SME SOHO/MICRO and Consumer customers.</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750412568"/>
                  </a:ext>
                </a:extLst>
              </a:tr>
              <a:tr h="429370">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4</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Large Enterprise, SME-Medium and SME Small customers that opted for direct debit will received debit notification on 8th of every month</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690603969"/>
                  </a:ext>
                </a:extLst>
              </a:tr>
              <a:tr h="516835">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5</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Large Enterprise, SME-Medium and SME Small customers that opted for direct debit bank account will be debited on 10th of every month</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70638200"/>
                  </a:ext>
                </a:extLst>
              </a:tr>
              <a:tr h="785785">
                <a:tc>
                  <a:txBody>
                    <a:bodyPr/>
                    <a:lstStyle/>
                    <a:p>
                      <a:pPr>
                        <a:spcAft>
                          <a:spcPts val="0"/>
                        </a:spcAft>
                      </a:pPr>
                      <a:r>
                        <a:rPr lang="en-GB" sz="1200" b="1" kern="1200" dirty="0">
                          <a:solidFill>
                            <a:schemeClr val="lt1"/>
                          </a:solidFill>
                          <a:effectLst/>
                          <a:latin typeface="MTN Brighter Sans" panose="00000500000000000000" pitchFamily="50" charset="0"/>
                          <a:ea typeface="+mn-ea"/>
                          <a:cs typeface="+mn-cs"/>
                        </a:rPr>
                        <a:t>6</a:t>
                      </a:r>
                    </a:p>
                  </a:txBody>
                  <a:tcPr marL="6350" marR="6350" marT="0" marB="0"/>
                </a:tc>
                <a:tc>
                  <a:txBody>
                    <a:bodyPr/>
                    <a:lstStyle/>
                    <a:p>
                      <a:r>
                        <a:rPr lang="en-US" sz="1200" kern="1200" dirty="0">
                          <a:solidFill>
                            <a:schemeClr val="dk1"/>
                          </a:solidFill>
                          <a:latin typeface="MTN Brighter Sans" panose="00000500000000000000" pitchFamily="50" charset="0"/>
                          <a:ea typeface="+mn-ea"/>
                          <a:cs typeface="+mn-cs"/>
                        </a:rPr>
                        <a:t>Where there is a delay in bill run, customer’s grace period will be extended / reviewed by the same number of days for Large Enterprise, SME-Medium and SME Small customers</a:t>
                      </a:r>
                      <a:endParaRPr lang="en-GB" sz="1200" kern="1200" dirty="0">
                        <a:solidFill>
                          <a:schemeClr val="dk1"/>
                        </a:solidFill>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202521761"/>
                  </a:ext>
                </a:extLst>
              </a:tr>
            </a:tbl>
          </a:graphicData>
        </a:graphic>
      </p:graphicFrame>
    </p:spTree>
    <p:extLst>
      <p:ext uri="{BB962C8B-B14F-4D97-AF65-F5344CB8AC3E}">
        <p14:creationId xmlns:p14="http://schemas.microsoft.com/office/powerpoint/2010/main" val="29662736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6023" y="2688562"/>
            <a:ext cx="10802983" cy="995164"/>
          </a:xfrm>
        </p:spPr>
        <p:txBody>
          <a:bodyPr/>
          <a:lstStyle/>
          <a:p>
            <a:r>
              <a:rPr lang="en-ZA" sz="6000" dirty="0"/>
              <a:t>INTEGRATION ARCHITECTURE</a:t>
            </a:r>
          </a:p>
        </p:txBody>
      </p:sp>
    </p:spTree>
    <p:extLst>
      <p:ext uri="{BB962C8B-B14F-4D97-AF65-F5344CB8AC3E}">
        <p14:creationId xmlns:p14="http://schemas.microsoft.com/office/powerpoint/2010/main" val="9117369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5013" y="0"/>
            <a:ext cx="5803639"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entury Gothic"/>
                <a:ea typeface="+mn-ea"/>
                <a:cs typeface="+mn-cs"/>
              </a:rPr>
              <a:t>INTEGRATION ARCHITECTURE</a:t>
            </a:r>
          </a:p>
        </p:txBody>
      </p:sp>
      <p:pic>
        <p:nvPicPr>
          <p:cNvPr id="6" name="Picture 5">
            <a:extLst>
              <a:ext uri="{FF2B5EF4-FFF2-40B4-BE49-F238E27FC236}">
                <a16:creationId xmlns:a16="http://schemas.microsoft.com/office/drawing/2014/main" id="{1F70B442-8C72-42D2-93F7-046C2C7BA56F}"/>
              </a:ext>
            </a:extLst>
          </p:cNvPr>
          <p:cNvPicPr>
            <a:picLocks noChangeAspect="1"/>
          </p:cNvPicPr>
          <p:nvPr/>
        </p:nvPicPr>
        <p:blipFill>
          <a:blip r:embed="rId2"/>
          <a:stretch>
            <a:fillRect/>
          </a:stretch>
        </p:blipFill>
        <p:spPr>
          <a:xfrm>
            <a:off x="1353312" y="714904"/>
            <a:ext cx="7672062" cy="5749903"/>
          </a:xfrm>
          <a:prstGeom prst="rect">
            <a:avLst/>
          </a:prstGeom>
        </p:spPr>
      </p:pic>
    </p:spTree>
    <p:extLst>
      <p:ext uri="{BB962C8B-B14F-4D97-AF65-F5344CB8AC3E}">
        <p14:creationId xmlns:p14="http://schemas.microsoft.com/office/powerpoint/2010/main" val="739661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6184" y="2975945"/>
            <a:ext cx="7889966" cy="995164"/>
          </a:xfrm>
        </p:spPr>
        <p:txBody>
          <a:bodyPr/>
          <a:lstStyle/>
          <a:p>
            <a:r>
              <a:rPr lang="en-ZA" sz="6000" dirty="0"/>
              <a:t>Sequence Diagrams</a:t>
            </a:r>
          </a:p>
        </p:txBody>
      </p:sp>
    </p:spTree>
    <p:extLst>
      <p:ext uri="{BB962C8B-B14F-4D97-AF65-F5344CB8AC3E}">
        <p14:creationId xmlns:p14="http://schemas.microsoft.com/office/powerpoint/2010/main" val="25310849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1A: NextGen, </a:t>
            </a:r>
            <a:r>
              <a:rPr lang="en-US" dirty="0" err="1"/>
              <a:t>MyMTNWeb</a:t>
            </a:r>
            <a:r>
              <a:rPr lang="en-US" dirty="0"/>
              <a:t> opt in Flow (Existing card)</a:t>
            </a:r>
          </a:p>
        </p:txBody>
      </p:sp>
      <p:pic>
        <p:nvPicPr>
          <p:cNvPr id="4" name="Picture 3">
            <a:extLst>
              <a:ext uri="{FF2B5EF4-FFF2-40B4-BE49-F238E27FC236}">
                <a16:creationId xmlns:a16="http://schemas.microsoft.com/office/drawing/2014/main" id="{8B6CC20C-1E63-4350-A8FB-AA7E8E8291E7}"/>
              </a:ext>
            </a:extLst>
          </p:cNvPr>
          <p:cNvPicPr>
            <a:picLocks noChangeAspect="1"/>
          </p:cNvPicPr>
          <p:nvPr/>
        </p:nvPicPr>
        <p:blipFill>
          <a:blip r:embed="rId2"/>
          <a:stretch>
            <a:fillRect/>
          </a:stretch>
        </p:blipFill>
        <p:spPr>
          <a:xfrm>
            <a:off x="48108" y="1695568"/>
            <a:ext cx="2474175" cy="3010690"/>
          </a:xfrm>
          <a:prstGeom prst="rect">
            <a:avLst/>
          </a:prstGeom>
        </p:spPr>
      </p:pic>
      <p:pic>
        <p:nvPicPr>
          <p:cNvPr id="6" name="Picture 5">
            <a:extLst>
              <a:ext uri="{FF2B5EF4-FFF2-40B4-BE49-F238E27FC236}">
                <a16:creationId xmlns:a16="http://schemas.microsoft.com/office/drawing/2014/main" id="{C1F3AED9-8A81-4CE2-A7B0-B9188A4B22BE}"/>
              </a:ext>
            </a:extLst>
          </p:cNvPr>
          <p:cNvPicPr>
            <a:picLocks noChangeAspect="1"/>
          </p:cNvPicPr>
          <p:nvPr/>
        </p:nvPicPr>
        <p:blipFill>
          <a:blip r:embed="rId3"/>
          <a:stretch>
            <a:fillRect/>
          </a:stretch>
        </p:blipFill>
        <p:spPr>
          <a:xfrm>
            <a:off x="10336001" y="5214946"/>
            <a:ext cx="1703363" cy="1061067"/>
          </a:xfrm>
          <a:prstGeom prst="rect">
            <a:avLst/>
          </a:prstGeom>
        </p:spPr>
      </p:pic>
      <p:pic>
        <p:nvPicPr>
          <p:cNvPr id="5" name="Picture 4">
            <a:extLst>
              <a:ext uri="{FF2B5EF4-FFF2-40B4-BE49-F238E27FC236}">
                <a16:creationId xmlns:a16="http://schemas.microsoft.com/office/drawing/2014/main" id="{5C63A5CD-A0D7-4251-B79E-87410C767E85}"/>
              </a:ext>
            </a:extLst>
          </p:cNvPr>
          <p:cNvPicPr>
            <a:picLocks noChangeAspect="1"/>
          </p:cNvPicPr>
          <p:nvPr/>
        </p:nvPicPr>
        <p:blipFill>
          <a:blip r:embed="rId4"/>
          <a:stretch>
            <a:fillRect/>
          </a:stretch>
        </p:blipFill>
        <p:spPr>
          <a:xfrm>
            <a:off x="2638732" y="591017"/>
            <a:ext cx="7697269" cy="5861304"/>
          </a:xfrm>
          <a:prstGeom prst="rect">
            <a:avLst/>
          </a:prstGeom>
        </p:spPr>
      </p:pic>
    </p:spTree>
    <p:extLst>
      <p:ext uri="{BB962C8B-B14F-4D97-AF65-F5344CB8AC3E}">
        <p14:creationId xmlns:p14="http://schemas.microsoft.com/office/powerpoint/2010/main" val="3296592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1A: NextGen, </a:t>
            </a:r>
            <a:r>
              <a:rPr lang="en-US" dirty="0" err="1"/>
              <a:t>MyMTNWeb</a:t>
            </a:r>
            <a:r>
              <a:rPr lang="en-US" dirty="0"/>
              <a:t> opt in Flow (A new card)</a:t>
            </a:r>
          </a:p>
        </p:txBody>
      </p:sp>
      <p:pic>
        <p:nvPicPr>
          <p:cNvPr id="5" name="Picture 4">
            <a:extLst>
              <a:ext uri="{FF2B5EF4-FFF2-40B4-BE49-F238E27FC236}">
                <a16:creationId xmlns:a16="http://schemas.microsoft.com/office/drawing/2014/main" id="{D6ED8958-17D8-4EF4-A8FA-1DF3C58D063F}"/>
              </a:ext>
            </a:extLst>
          </p:cNvPr>
          <p:cNvPicPr>
            <a:picLocks noChangeAspect="1"/>
          </p:cNvPicPr>
          <p:nvPr/>
        </p:nvPicPr>
        <p:blipFill>
          <a:blip r:embed="rId2"/>
          <a:stretch>
            <a:fillRect/>
          </a:stretch>
        </p:blipFill>
        <p:spPr>
          <a:xfrm>
            <a:off x="284936" y="1367908"/>
            <a:ext cx="2474175" cy="3010690"/>
          </a:xfrm>
          <a:prstGeom prst="rect">
            <a:avLst/>
          </a:prstGeom>
        </p:spPr>
      </p:pic>
      <p:pic>
        <p:nvPicPr>
          <p:cNvPr id="6" name="Picture 5">
            <a:extLst>
              <a:ext uri="{FF2B5EF4-FFF2-40B4-BE49-F238E27FC236}">
                <a16:creationId xmlns:a16="http://schemas.microsoft.com/office/drawing/2014/main" id="{3925F40D-3DD7-481D-A29D-A932939A2476}"/>
              </a:ext>
            </a:extLst>
          </p:cNvPr>
          <p:cNvPicPr>
            <a:picLocks noChangeAspect="1"/>
          </p:cNvPicPr>
          <p:nvPr/>
        </p:nvPicPr>
        <p:blipFill>
          <a:blip r:embed="rId3"/>
          <a:stretch>
            <a:fillRect/>
          </a:stretch>
        </p:blipFill>
        <p:spPr>
          <a:xfrm>
            <a:off x="9986174" y="5383729"/>
            <a:ext cx="1703363" cy="1061067"/>
          </a:xfrm>
          <a:prstGeom prst="rect">
            <a:avLst/>
          </a:prstGeom>
        </p:spPr>
      </p:pic>
      <p:pic>
        <p:nvPicPr>
          <p:cNvPr id="7" name="Picture 6">
            <a:extLst>
              <a:ext uri="{FF2B5EF4-FFF2-40B4-BE49-F238E27FC236}">
                <a16:creationId xmlns:a16="http://schemas.microsoft.com/office/drawing/2014/main" id="{B937AA8E-320C-4350-9BD9-29B7C0319043}"/>
              </a:ext>
            </a:extLst>
          </p:cNvPr>
          <p:cNvPicPr>
            <a:picLocks noChangeAspect="1"/>
          </p:cNvPicPr>
          <p:nvPr/>
        </p:nvPicPr>
        <p:blipFill>
          <a:blip r:embed="rId4"/>
          <a:stretch>
            <a:fillRect/>
          </a:stretch>
        </p:blipFill>
        <p:spPr>
          <a:xfrm>
            <a:off x="2862072" y="525824"/>
            <a:ext cx="6821424" cy="6085287"/>
          </a:xfrm>
          <a:prstGeom prst="rect">
            <a:avLst/>
          </a:prstGeom>
        </p:spPr>
      </p:pic>
    </p:spTree>
    <p:extLst>
      <p:ext uri="{BB962C8B-B14F-4D97-AF65-F5344CB8AC3E}">
        <p14:creationId xmlns:p14="http://schemas.microsoft.com/office/powerpoint/2010/main" val="34881221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1B: </a:t>
            </a:r>
            <a:r>
              <a:rPr lang="en-US" dirty="0" err="1"/>
              <a:t>Zigi</a:t>
            </a:r>
            <a:r>
              <a:rPr lang="en-US" dirty="0"/>
              <a:t> opt in Flow (Existing card)</a:t>
            </a:r>
          </a:p>
        </p:txBody>
      </p:sp>
      <p:pic>
        <p:nvPicPr>
          <p:cNvPr id="6" name="Picture 5">
            <a:extLst>
              <a:ext uri="{FF2B5EF4-FFF2-40B4-BE49-F238E27FC236}">
                <a16:creationId xmlns:a16="http://schemas.microsoft.com/office/drawing/2014/main" id="{A7D4DC8F-C508-45EC-BD5E-273BA550D6DF}"/>
              </a:ext>
            </a:extLst>
          </p:cNvPr>
          <p:cNvPicPr>
            <a:picLocks noChangeAspect="1"/>
          </p:cNvPicPr>
          <p:nvPr/>
        </p:nvPicPr>
        <p:blipFill>
          <a:blip r:embed="rId2"/>
          <a:stretch>
            <a:fillRect/>
          </a:stretch>
        </p:blipFill>
        <p:spPr>
          <a:xfrm>
            <a:off x="88340" y="1066537"/>
            <a:ext cx="2474175" cy="3010690"/>
          </a:xfrm>
          <a:prstGeom prst="rect">
            <a:avLst/>
          </a:prstGeom>
        </p:spPr>
      </p:pic>
      <p:pic>
        <p:nvPicPr>
          <p:cNvPr id="7" name="Picture 6">
            <a:extLst>
              <a:ext uri="{FF2B5EF4-FFF2-40B4-BE49-F238E27FC236}">
                <a16:creationId xmlns:a16="http://schemas.microsoft.com/office/drawing/2014/main" id="{15099D4C-118F-4C34-AAE6-5EC73B5D3D0A}"/>
              </a:ext>
            </a:extLst>
          </p:cNvPr>
          <p:cNvPicPr>
            <a:picLocks noChangeAspect="1"/>
          </p:cNvPicPr>
          <p:nvPr/>
        </p:nvPicPr>
        <p:blipFill>
          <a:blip r:embed="rId3"/>
          <a:stretch>
            <a:fillRect/>
          </a:stretch>
        </p:blipFill>
        <p:spPr>
          <a:xfrm>
            <a:off x="10211034" y="5429449"/>
            <a:ext cx="1703363" cy="1061067"/>
          </a:xfrm>
          <a:prstGeom prst="rect">
            <a:avLst/>
          </a:prstGeom>
        </p:spPr>
      </p:pic>
      <p:pic>
        <p:nvPicPr>
          <p:cNvPr id="4" name="Picture 3">
            <a:extLst>
              <a:ext uri="{FF2B5EF4-FFF2-40B4-BE49-F238E27FC236}">
                <a16:creationId xmlns:a16="http://schemas.microsoft.com/office/drawing/2014/main" id="{B1878F22-F91D-4F7B-B00A-0D3EFF0D60C5}"/>
              </a:ext>
            </a:extLst>
          </p:cNvPr>
          <p:cNvPicPr>
            <a:picLocks noChangeAspect="1"/>
          </p:cNvPicPr>
          <p:nvPr/>
        </p:nvPicPr>
        <p:blipFill>
          <a:blip r:embed="rId4"/>
          <a:stretch>
            <a:fillRect/>
          </a:stretch>
        </p:blipFill>
        <p:spPr>
          <a:xfrm>
            <a:off x="2745968" y="411623"/>
            <a:ext cx="6700064" cy="6206909"/>
          </a:xfrm>
          <a:prstGeom prst="rect">
            <a:avLst/>
          </a:prstGeom>
        </p:spPr>
      </p:pic>
    </p:spTree>
    <p:extLst>
      <p:ext uri="{BB962C8B-B14F-4D97-AF65-F5344CB8AC3E}">
        <p14:creationId xmlns:p14="http://schemas.microsoft.com/office/powerpoint/2010/main" val="41135877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1B: </a:t>
            </a:r>
            <a:r>
              <a:rPr lang="en-US" dirty="0" err="1"/>
              <a:t>Zigi</a:t>
            </a:r>
            <a:r>
              <a:rPr lang="en-US" dirty="0"/>
              <a:t> opt in Flow (New card)</a:t>
            </a:r>
          </a:p>
        </p:txBody>
      </p:sp>
      <p:pic>
        <p:nvPicPr>
          <p:cNvPr id="5" name="Picture 4">
            <a:extLst>
              <a:ext uri="{FF2B5EF4-FFF2-40B4-BE49-F238E27FC236}">
                <a16:creationId xmlns:a16="http://schemas.microsoft.com/office/drawing/2014/main" id="{D2A69BA7-867E-4A01-B751-09C900DFC588}"/>
              </a:ext>
            </a:extLst>
          </p:cNvPr>
          <p:cNvPicPr>
            <a:picLocks noChangeAspect="1"/>
          </p:cNvPicPr>
          <p:nvPr/>
        </p:nvPicPr>
        <p:blipFill>
          <a:blip r:embed="rId2"/>
          <a:stretch>
            <a:fillRect/>
          </a:stretch>
        </p:blipFill>
        <p:spPr>
          <a:xfrm>
            <a:off x="284937" y="1240273"/>
            <a:ext cx="2474175" cy="3010690"/>
          </a:xfrm>
          <a:prstGeom prst="rect">
            <a:avLst/>
          </a:prstGeom>
        </p:spPr>
      </p:pic>
      <p:pic>
        <p:nvPicPr>
          <p:cNvPr id="7" name="Picture 6">
            <a:extLst>
              <a:ext uri="{FF2B5EF4-FFF2-40B4-BE49-F238E27FC236}">
                <a16:creationId xmlns:a16="http://schemas.microsoft.com/office/drawing/2014/main" id="{1AD56A06-AED4-44A3-9AA1-40CDD3C15EA7}"/>
              </a:ext>
            </a:extLst>
          </p:cNvPr>
          <p:cNvPicPr>
            <a:picLocks noChangeAspect="1"/>
          </p:cNvPicPr>
          <p:nvPr/>
        </p:nvPicPr>
        <p:blipFill>
          <a:blip r:embed="rId3"/>
          <a:stretch>
            <a:fillRect/>
          </a:stretch>
        </p:blipFill>
        <p:spPr>
          <a:xfrm>
            <a:off x="10281004" y="5109409"/>
            <a:ext cx="1703363" cy="1061067"/>
          </a:xfrm>
          <a:prstGeom prst="rect">
            <a:avLst/>
          </a:prstGeom>
        </p:spPr>
      </p:pic>
      <p:pic>
        <p:nvPicPr>
          <p:cNvPr id="2" name="Picture 1">
            <a:extLst>
              <a:ext uri="{FF2B5EF4-FFF2-40B4-BE49-F238E27FC236}">
                <a16:creationId xmlns:a16="http://schemas.microsoft.com/office/drawing/2014/main" id="{4888E708-E5E2-427A-82D6-F91590B996CF}"/>
              </a:ext>
            </a:extLst>
          </p:cNvPr>
          <p:cNvPicPr>
            <a:picLocks noChangeAspect="1"/>
          </p:cNvPicPr>
          <p:nvPr/>
        </p:nvPicPr>
        <p:blipFill>
          <a:blip r:embed="rId4"/>
          <a:stretch>
            <a:fillRect/>
          </a:stretch>
        </p:blipFill>
        <p:spPr>
          <a:xfrm>
            <a:off x="2834640" y="502920"/>
            <a:ext cx="7123176" cy="6053327"/>
          </a:xfrm>
          <a:prstGeom prst="rect">
            <a:avLst/>
          </a:prstGeom>
        </p:spPr>
      </p:pic>
    </p:spTree>
    <p:extLst>
      <p:ext uri="{BB962C8B-B14F-4D97-AF65-F5344CB8AC3E}">
        <p14:creationId xmlns:p14="http://schemas.microsoft.com/office/powerpoint/2010/main" val="2622312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10" y="-78378"/>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6000" b="1" i="0" u="none" strike="noStrike" kern="1200" cap="none" spc="0" normalizeH="0" baseline="0" noProof="0" dirty="0">
                <a:ln>
                  <a:noFill/>
                </a:ln>
                <a:solidFill>
                  <a:prstClr val="black"/>
                </a:solidFill>
                <a:effectLst/>
                <a:uLnTx/>
                <a:uFillTx/>
                <a:latin typeface="Century Gothic"/>
                <a:ea typeface="+mj-ea"/>
                <a:cs typeface="+mj-cs"/>
              </a:rPr>
              <a:t>AIA</a:t>
            </a:r>
          </a:p>
        </p:txBody>
      </p:sp>
      <p:pic>
        <p:nvPicPr>
          <p:cNvPr id="6" name="Picture 5">
            <a:extLst>
              <a:ext uri="{FF2B5EF4-FFF2-40B4-BE49-F238E27FC236}">
                <a16:creationId xmlns:a16="http://schemas.microsoft.com/office/drawing/2014/main" id="{47812862-009A-46B7-B64F-D8C6A7054F72}"/>
              </a:ext>
            </a:extLst>
          </p:cNvPr>
          <p:cNvPicPr>
            <a:picLocks noChangeAspect="1"/>
          </p:cNvPicPr>
          <p:nvPr/>
        </p:nvPicPr>
        <p:blipFill>
          <a:blip r:embed="rId2"/>
          <a:stretch>
            <a:fillRect/>
          </a:stretch>
        </p:blipFill>
        <p:spPr>
          <a:xfrm>
            <a:off x="7890003" y="2492695"/>
            <a:ext cx="298846" cy="302885"/>
          </a:xfrm>
          <a:prstGeom prst="rect">
            <a:avLst/>
          </a:prstGeom>
        </p:spPr>
      </p:pic>
      <p:pic>
        <p:nvPicPr>
          <p:cNvPr id="7" name="Picture 6">
            <a:extLst>
              <a:ext uri="{FF2B5EF4-FFF2-40B4-BE49-F238E27FC236}">
                <a16:creationId xmlns:a16="http://schemas.microsoft.com/office/drawing/2014/main" id="{174B33AA-3E31-4004-8691-F7723E2427B5}"/>
              </a:ext>
            </a:extLst>
          </p:cNvPr>
          <p:cNvPicPr>
            <a:picLocks noChangeAspect="1"/>
          </p:cNvPicPr>
          <p:nvPr/>
        </p:nvPicPr>
        <p:blipFill>
          <a:blip r:embed="rId2"/>
          <a:stretch>
            <a:fillRect/>
          </a:stretch>
        </p:blipFill>
        <p:spPr>
          <a:xfrm>
            <a:off x="7816779" y="1616403"/>
            <a:ext cx="298847" cy="302886"/>
          </a:xfrm>
          <a:prstGeom prst="rect">
            <a:avLst/>
          </a:prstGeom>
        </p:spPr>
      </p:pic>
      <p:pic>
        <p:nvPicPr>
          <p:cNvPr id="8" name="Picture 7">
            <a:extLst>
              <a:ext uri="{FF2B5EF4-FFF2-40B4-BE49-F238E27FC236}">
                <a16:creationId xmlns:a16="http://schemas.microsoft.com/office/drawing/2014/main" id="{002825D5-D789-403E-9C01-B964CBEC84D9}"/>
              </a:ext>
            </a:extLst>
          </p:cNvPr>
          <p:cNvPicPr>
            <a:picLocks noChangeAspect="1"/>
          </p:cNvPicPr>
          <p:nvPr/>
        </p:nvPicPr>
        <p:blipFill>
          <a:blip r:embed="rId2"/>
          <a:stretch>
            <a:fillRect/>
          </a:stretch>
        </p:blipFill>
        <p:spPr>
          <a:xfrm>
            <a:off x="7664054" y="4068763"/>
            <a:ext cx="432522" cy="0"/>
          </a:xfrm>
          <a:prstGeom prst="rect">
            <a:avLst/>
          </a:prstGeom>
        </p:spPr>
      </p:pic>
      <p:pic>
        <p:nvPicPr>
          <p:cNvPr id="9" name="Picture 8">
            <a:extLst>
              <a:ext uri="{FF2B5EF4-FFF2-40B4-BE49-F238E27FC236}">
                <a16:creationId xmlns:a16="http://schemas.microsoft.com/office/drawing/2014/main" id="{7CBF676A-897E-4C7C-8EE2-CCD8A7C0FAF2}"/>
              </a:ext>
            </a:extLst>
          </p:cNvPr>
          <p:cNvPicPr>
            <a:picLocks noChangeAspect="1"/>
          </p:cNvPicPr>
          <p:nvPr/>
        </p:nvPicPr>
        <p:blipFill>
          <a:blip r:embed="rId2"/>
          <a:stretch>
            <a:fillRect/>
          </a:stretch>
        </p:blipFill>
        <p:spPr>
          <a:xfrm>
            <a:off x="7912783" y="3680463"/>
            <a:ext cx="298848" cy="302886"/>
          </a:xfrm>
          <a:prstGeom prst="rect">
            <a:avLst/>
          </a:prstGeom>
        </p:spPr>
      </p:pic>
      <p:pic>
        <p:nvPicPr>
          <p:cNvPr id="10" name="Picture 9">
            <a:extLst>
              <a:ext uri="{FF2B5EF4-FFF2-40B4-BE49-F238E27FC236}">
                <a16:creationId xmlns:a16="http://schemas.microsoft.com/office/drawing/2014/main" id="{D164FEE0-7C56-4F8F-B880-8287774329D4}"/>
              </a:ext>
            </a:extLst>
          </p:cNvPr>
          <p:cNvPicPr>
            <a:picLocks noChangeAspect="1"/>
          </p:cNvPicPr>
          <p:nvPr/>
        </p:nvPicPr>
        <p:blipFill>
          <a:blip r:embed="rId2"/>
          <a:stretch>
            <a:fillRect/>
          </a:stretch>
        </p:blipFill>
        <p:spPr>
          <a:xfrm>
            <a:off x="7905750" y="5341947"/>
            <a:ext cx="283099" cy="286925"/>
          </a:xfrm>
          <a:prstGeom prst="rect">
            <a:avLst/>
          </a:prstGeom>
        </p:spPr>
      </p:pic>
      <p:graphicFrame>
        <p:nvGraphicFramePr>
          <p:cNvPr id="11" name="Table 10">
            <a:extLst>
              <a:ext uri="{FF2B5EF4-FFF2-40B4-BE49-F238E27FC236}">
                <a16:creationId xmlns:a16="http://schemas.microsoft.com/office/drawing/2014/main" id="{B8178DBD-5EA2-4AA7-8A9B-F31C258A295E}"/>
              </a:ext>
            </a:extLst>
          </p:cNvPr>
          <p:cNvGraphicFramePr>
            <a:graphicFrameLocks noGrp="1"/>
          </p:cNvGraphicFramePr>
          <p:nvPr>
            <p:extLst>
              <p:ext uri="{D42A27DB-BD31-4B8C-83A1-F6EECF244321}">
                <p14:modId xmlns:p14="http://schemas.microsoft.com/office/powerpoint/2010/main" val="1454221193"/>
              </p:ext>
            </p:extLst>
          </p:nvPr>
        </p:nvGraphicFramePr>
        <p:xfrm>
          <a:off x="801488" y="1155012"/>
          <a:ext cx="10374299" cy="4748698"/>
        </p:xfrm>
        <a:graphic>
          <a:graphicData uri="http://schemas.openxmlformats.org/drawingml/2006/table">
            <a:tbl>
              <a:tblPr/>
              <a:tblGrid>
                <a:gridCol w="4947034">
                  <a:extLst>
                    <a:ext uri="{9D8B030D-6E8A-4147-A177-3AD203B41FA5}">
                      <a16:colId xmlns:a16="http://schemas.microsoft.com/office/drawing/2014/main" val="3399743742"/>
                    </a:ext>
                  </a:extLst>
                </a:gridCol>
                <a:gridCol w="3840480">
                  <a:extLst>
                    <a:ext uri="{9D8B030D-6E8A-4147-A177-3AD203B41FA5}">
                      <a16:colId xmlns:a16="http://schemas.microsoft.com/office/drawing/2014/main" val="395723916"/>
                    </a:ext>
                  </a:extLst>
                </a:gridCol>
                <a:gridCol w="1586785">
                  <a:extLst>
                    <a:ext uri="{9D8B030D-6E8A-4147-A177-3AD203B41FA5}">
                      <a16:colId xmlns:a16="http://schemas.microsoft.com/office/drawing/2014/main" val="2039241637"/>
                    </a:ext>
                  </a:extLst>
                </a:gridCol>
              </a:tblGrid>
              <a:tr h="588178">
                <a:tc gridSpan="3">
                  <a:txBody>
                    <a:bodyPr/>
                    <a:lstStyle/>
                    <a:p>
                      <a:pPr algn="ctr" fontAlgn="b"/>
                      <a:r>
                        <a:rPr lang="en-US" sz="1600" b="1" i="0" u="none" strike="noStrike" dirty="0">
                          <a:solidFill>
                            <a:srgbClr val="000000"/>
                          </a:solidFill>
                          <a:effectLst/>
                          <a:latin typeface="MTN Brighter Sans" panose="00000500000000000000" pitchFamily="50" charset="0"/>
                        </a:rPr>
                        <a:t>Demand Name: </a:t>
                      </a:r>
                      <a:r>
                        <a:rPr lang="en-US" sz="1600" b="0" i="0" u="none" strike="noStrike" dirty="0">
                          <a:solidFill>
                            <a:srgbClr val="000000"/>
                          </a:solidFill>
                          <a:effectLst/>
                          <a:latin typeface="MTN Brighter Sans" panose="00000500000000000000" pitchFamily="50" charset="0"/>
                        </a:rPr>
                        <a:t>Direct Connect to Banks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2868060"/>
                  </a:ext>
                </a:extLst>
              </a:tr>
              <a:tr h="320040">
                <a:tc rowSpan="2">
                  <a:txBody>
                    <a:bodyPr/>
                    <a:lstStyle/>
                    <a:p>
                      <a:pPr algn="ctr" fontAlgn="b"/>
                      <a:r>
                        <a:rPr lang="en-US" sz="1600" b="1" i="0" u="none" strike="noStrike">
                          <a:solidFill>
                            <a:srgbClr val="000000"/>
                          </a:solidFill>
                          <a:effectLst/>
                          <a:latin typeface="MTN Brighter Sans" panose="00000500000000000000" pitchFamily="50" charset="0"/>
                        </a:rPr>
                        <a:t>URS Sufficient </a:t>
                      </a:r>
                      <a:r>
                        <a:rPr lang="en-US" sz="1600" b="1" i="0" u="none" strike="noStrike" dirty="0">
                          <a:solidFill>
                            <a:srgbClr val="000000"/>
                          </a:solidFill>
                          <a:effectLst/>
                          <a:latin typeface="MTN Brighter Sans" panose="00000500000000000000" pitchFamily="50" charset="0"/>
                        </a:rPr>
                        <a:t>for AIA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YES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YES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00148769"/>
                  </a:ext>
                </a:extLst>
              </a:tr>
              <a:tr h="320040">
                <a:tc vMerge="1">
                  <a:txBody>
                    <a:bodyPr/>
                    <a:lstStyle/>
                    <a:p>
                      <a:endParaRPr lang="en-US"/>
                    </a:p>
                  </a:txBody>
                  <a:tcPr/>
                </a:tc>
                <a:tc>
                  <a:txBody>
                    <a:bodyPr/>
                    <a:lstStyle/>
                    <a:p>
                      <a:pPr algn="ctr" fontAlgn="b"/>
                      <a:r>
                        <a:rPr lang="en-US" sz="1600" b="0" i="0" u="none" strike="noStrike" dirty="0">
                          <a:solidFill>
                            <a:srgbClr val="000000"/>
                          </a:solidFill>
                          <a:effectLst/>
                          <a:latin typeface="MTN Brighter Sans" panose="00000500000000000000" pitchFamily="50" charset="0"/>
                        </a:rPr>
                        <a:t>NO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80173959"/>
                  </a:ext>
                </a:extLst>
              </a:tr>
              <a:tr h="320040">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4289550893"/>
                  </a:ext>
                </a:extLst>
              </a:tr>
              <a:tr h="320040">
                <a:tc rowSpan="3">
                  <a:txBody>
                    <a:bodyPr/>
                    <a:lstStyle/>
                    <a:p>
                      <a:pPr algn="ctr" fontAlgn="ctr"/>
                      <a:r>
                        <a:rPr lang="en-US" sz="1600" b="1" i="0" u="none" strike="noStrike" dirty="0">
                          <a:solidFill>
                            <a:srgbClr val="000000"/>
                          </a:solidFill>
                          <a:effectLst/>
                          <a:latin typeface="MTN Brighter Sans" panose="00000500000000000000" pitchFamily="50" charset="0"/>
                        </a:rPr>
                        <a:t>Demand Complexity</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MEDIUM</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MEDIUM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08346385"/>
                  </a:ext>
                </a:extLst>
              </a:tr>
              <a:tr h="320040">
                <a:tc vMerge="1">
                  <a:txBody>
                    <a:bodyPr/>
                    <a:lstStyle/>
                    <a:p>
                      <a:endParaRPr lang="en-US"/>
                    </a:p>
                  </a:txBody>
                  <a:tcPr/>
                </a:tc>
                <a:tc>
                  <a:txBody>
                    <a:bodyPr/>
                    <a:lstStyle/>
                    <a:p>
                      <a:pPr algn="ctr" fontAlgn="b"/>
                      <a:r>
                        <a:rPr lang="en-US" sz="1600" b="0" i="0" u="none" strike="noStrike" dirty="0">
                          <a:solidFill>
                            <a:srgbClr val="000000"/>
                          </a:solidFill>
                          <a:effectLst/>
                          <a:latin typeface="MTN Brighter Sans" panose="00000500000000000000" pitchFamily="50" charset="0"/>
                        </a:rPr>
                        <a:t>LARGE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71706404"/>
                  </a:ext>
                </a:extLst>
              </a:tr>
              <a:tr h="320040">
                <a:tc vMerge="1">
                  <a:txBody>
                    <a:bodyPr/>
                    <a:lstStyle/>
                    <a:p>
                      <a:endParaRPr lang="en-US"/>
                    </a:p>
                  </a:txBody>
                  <a:tcPr/>
                </a:tc>
                <a:tc>
                  <a:txBody>
                    <a:bodyPr/>
                    <a:lstStyle/>
                    <a:p>
                      <a:pPr algn="ctr" fontAlgn="b"/>
                      <a:r>
                        <a:rPr lang="en-US" sz="1600" b="0" i="0" u="none" strike="noStrike" dirty="0">
                          <a:solidFill>
                            <a:srgbClr val="000000"/>
                          </a:solidFill>
                          <a:effectLst/>
                          <a:latin typeface="MTN Brighter Sans" panose="00000500000000000000" pitchFamily="50" charset="0"/>
                        </a:rPr>
                        <a:t>SMALL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endParaRPr lang="en-US" sz="16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909226084"/>
                  </a:ext>
                </a:extLst>
              </a:tr>
              <a:tr h="320040">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635460052"/>
                  </a:ext>
                </a:extLst>
              </a:tr>
              <a:tr h="320040">
                <a:tc rowSpan="2">
                  <a:txBody>
                    <a:bodyPr/>
                    <a:lstStyle/>
                    <a:p>
                      <a:pPr algn="ctr" fontAlgn="ctr"/>
                      <a:r>
                        <a:rPr lang="en-US" sz="1600" b="1" i="0" u="none" strike="noStrike">
                          <a:solidFill>
                            <a:srgbClr val="000000"/>
                          </a:solidFill>
                          <a:effectLst/>
                          <a:latin typeface="MTN Brighter Sans" panose="00000500000000000000" pitchFamily="50" charset="0"/>
                        </a:rPr>
                        <a:t>Capability Category</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kern="1200" dirty="0">
                          <a:solidFill>
                            <a:srgbClr val="000000"/>
                          </a:solidFill>
                          <a:effectLst/>
                          <a:latin typeface="MTN Brighter Sans" panose="00000500000000000000" pitchFamily="50" charset="0"/>
                          <a:ea typeface="+mn-ea"/>
                          <a:cs typeface="+mn-cs"/>
                        </a:rPr>
                        <a:t>Bill Payment Management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YES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24903584"/>
                  </a:ext>
                </a:extLst>
              </a:tr>
              <a:tr h="320040">
                <a:tc vMerge="1">
                  <a:txBody>
                    <a:bodyPr/>
                    <a:lstStyle/>
                    <a:p>
                      <a:endParaRPr lang="en-US"/>
                    </a:p>
                  </a:txBody>
                  <a:tcPr/>
                </a:tc>
                <a:tc>
                  <a:txBody>
                    <a:bodyPr/>
                    <a:lstStyle/>
                    <a:p>
                      <a:pPr algn="ctr" fontAlgn="b"/>
                      <a:r>
                        <a:rPr lang="en-US" sz="1600" b="0" i="0" u="none" strike="noStrike" kern="1200" dirty="0">
                          <a:solidFill>
                            <a:srgbClr val="000000"/>
                          </a:solidFill>
                          <a:effectLst/>
                          <a:latin typeface="MTN Brighter Sans" panose="00000500000000000000" pitchFamily="50" charset="0"/>
                          <a:ea typeface="+mn-ea"/>
                          <a:cs typeface="+mn-cs"/>
                        </a:rPr>
                        <a:t>Product Strategy/Proposition Mgt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42380921"/>
                  </a:ext>
                </a:extLst>
              </a:tr>
              <a:tr h="320040">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4113286855"/>
                  </a:ext>
                </a:extLst>
              </a:tr>
              <a:tr h="320040">
                <a:tc rowSpan="3">
                  <a:txBody>
                    <a:bodyPr/>
                    <a:lstStyle/>
                    <a:p>
                      <a:pPr algn="ctr" fontAlgn="ctr"/>
                      <a:r>
                        <a:rPr lang="en-US" sz="1600" b="1" i="0" u="none" strike="noStrike">
                          <a:solidFill>
                            <a:srgbClr val="000000"/>
                          </a:solidFill>
                          <a:effectLst/>
                          <a:latin typeface="MTN Brighter Sans" panose="00000500000000000000" pitchFamily="50" charset="0"/>
                        </a:rPr>
                        <a:t>Demand Category</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Configuration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93074900"/>
                  </a:ext>
                </a:extLst>
              </a:tr>
              <a:tr h="320040">
                <a:tc vMerge="1">
                  <a:txBody>
                    <a:bodyPr/>
                    <a:lstStyle/>
                    <a:p>
                      <a:endParaRPr lang="en-US"/>
                    </a:p>
                  </a:txBody>
                  <a:tcPr/>
                </a:tc>
                <a:tc>
                  <a:txBody>
                    <a:bodyPr/>
                    <a:lstStyle/>
                    <a:p>
                      <a:pPr algn="ctr" fontAlgn="b"/>
                      <a:r>
                        <a:rPr lang="en-US" sz="1600" b="0" i="0" u="none" strike="noStrike" dirty="0">
                          <a:solidFill>
                            <a:srgbClr val="000000"/>
                          </a:solidFill>
                          <a:effectLst/>
                          <a:latin typeface="MTN Brighter Sans" panose="00000500000000000000" pitchFamily="50" charset="0"/>
                        </a:rPr>
                        <a:t>Standard</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a:solidFill>
                            <a:srgbClr val="000000"/>
                          </a:solidFill>
                          <a:effectLst/>
                          <a:latin typeface="MTN Brighter Sans" panose="00000500000000000000" pitchFamily="50" charset="0"/>
                        </a:rPr>
                        <a:t>Standard</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79883407"/>
                  </a:ext>
                </a:extLst>
              </a:tr>
              <a:tr h="320040">
                <a:tc vMerge="1">
                  <a:txBody>
                    <a:bodyPr/>
                    <a:lstStyle/>
                    <a:p>
                      <a:endParaRPr lang="en-US"/>
                    </a:p>
                  </a:txBody>
                  <a:tcPr/>
                </a:tc>
                <a:tc>
                  <a:txBody>
                    <a:bodyPr/>
                    <a:lstStyle/>
                    <a:p>
                      <a:pPr algn="ctr" fontAlgn="b"/>
                      <a:r>
                        <a:rPr lang="en-US" sz="1600" b="0" i="0" u="none" strike="noStrike" dirty="0">
                          <a:solidFill>
                            <a:srgbClr val="000000"/>
                          </a:solidFill>
                          <a:effectLst/>
                          <a:latin typeface="MTN Brighter Sans" panose="00000500000000000000" pitchFamily="50" charset="0"/>
                        </a:rPr>
                        <a:t>Project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600" b="0" i="0" u="none" strike="noStrike" dirty="0">
                          <a:solidFill>
                            <a:srgbClr val="000000"/>
                          </a:solidFill>
                          <a:effectLst/>
                          <a:latin typeface="MTN Brighter Sans" panose="00000500000000000000" pitchFamily="50" charset="0"/>
                        </a:rPr>
                        <a:t>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06055074"/>
                  </a:ext>
                </a:extLst>
              </a:tr>
            </a:tbl>
          </a:graphicData>
        </a:graphic>
      </p:graphicFrame>
    </p:spTree>
    <p:extLst>
      <p:ext uri="{BB962C8B-B14F-4D97-AF65-F5344CB8AC3E}">
        <p14:creationId xmlns:p14="http://schemas.microsoft.com/office/powerpoint/2010/main" val="2749010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1C: Walk in opt in Flow (Existing Card)-</a:t>
            </a:r>
          </a:p>
        </p:txBody>
      </p:sp>
      <p:pic>
        <p:nvPicPr>
          <p:cNvPr id="6" name="Picture 5">
            <a:extLst>
              <a:ext uri="{FF2B5EF4-FFF2-40B4-BE49-F238E27FC236}">
                <a16:creationId xmlns:a16="http://schemas.microsoft.com/office/drawing/2014/main" id="{14EE18B2-99D1-47E9-B12A-C07BE2A58752}"/>
              </a:ext>
            </a:extLst>
          </p:cNvPr>
          <p:cNvPicPr>
            <a:picLocks noChangeAspect="1"/>
          </p:cNvPicPr>
          <p:nvPr/>
        </p:nvPicPr>
        <p:blipFill>
          <a:blip r:embed="rId2"/>
          <a:stretch>
            <a:fillRect/>
          </a:stretch>
        </p:blipFill>
        <p:spPr>
          <a:xfrm>
            <a:off x="284937" y="1240273"/>
            <a:ext cx="2474175" cy="3010690"/>
          </a:xfrm>
          <a:prstGeom prst="rect">
            <a:avLst/>
          </a:prstGeom>
        </p:spPr>
      </p:pic>
      <p:pic>
        <p:nvPicPr>
          <p:cNvPr id="7" name="Picture 6">
            <a:extLst>
              <a:ext uri="{FF2B5EF4-FFF2-40B4-BE49-F238E27FC236}">
                <a16:creationId xmlns:a16="http://schemas.microsoft.com/office/drawing/2014/main" id="{BEA95E4D-5FFC-49E2-B2BB-8C1098668A85}"/>
              </a:ext>
            </a:extLst>
          </p:cNvPr>
          <p:cNvPicPr>
            <a:picLocks noChangeAspect="1"/>
          </p:cNvPicPr>
          <p:nvPr/>
        </p:nvPicPr>
        <p:blipFill>
          <a:blip r:embed="rId3"/>
          <a:stretch>
            <a:fillRect/>
          </a:stretch>
        </p:blipFill>
        <p:spPr>
          <a:xfrm>
            <a:off x="10150766" y="5209993"/>
            <a:ext cx="1703363" cy="1061067"/>
          </a:xfrm>
          <a:prstGeom prst="rect">
            <a:avLst/>
          </a:prstGeom>
        </p:spPr>
      </p:pic>
      <p:pic>
        <p:nvPicPr>
          <p:cNvPr id="4" name="Picture 3">
            <a:extLst>
              <a:ext uri="{FF2B5EF4-FFF2-40B4-BE49-F238E27FC236}">
                <a16:creationId xmlns:a16="http://schemas.microsoft.com/office/drawing/2014/main" id="{6A5D2338-123E-47B8-A855-F6D34999CDD1}"/>
              </a:ext>
            </a:extLst>
          </p:cNvPr>
          <p:cNvPicPr>
            <a:picLocks noChangeAspect="1"/>
          </p:cNvPicPr>
          <p:nvPr/>
        </p:nvPicPr>
        <p:blipFill>
          <a:blip r:embed="rId4"/>
          <a:stretch>
            <a:fillRect/>
          </a:stretch>
        </p:blipFill>
        <p:spPr>
          <a:xfrm>
            <a:off x="2825496" y="591017"/>
            <a:ext cx="7196328" cy="6013836"/>
          </a:xfrm>
          <a:prstGeom prst="rect">
            <a:avLst/>
          </a:prstGeom>
        </p:spPr>
      </p:pic>
    </p:spTree>
    <p:extLst>
      <p:ext uri="{BB962C8B-B14F-4D97-AF65-F5344CB8AC3E}">
        <p14:creationId xmlns:p14="http://schemas.microsoft.com/office/powerpoint/2010/main" val="14554355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UC 1C: Walk in opt in Flow (New Card)</a:t>
            </a:r>
          </a:p>
        </p:txBody>
      </p:sp>
      <p:pic>
        <p:nvPicPr>
          <p:cNvPr id="5" name="Picture 4">
            <a:extLst>
              <a:ext uri="{FF2B5EF4-FFF2-40B4-BE49-F238E27FC236}">
                <a16:creationId xmlns:a16="http://schemas.microsoft.com/office/drawing/2014/main" id="{48B14227-7E0E-4A12-90DC-DA91E664752C}"/>
              </a:ext>
            </a:extLst>
          </p:cNvPr>
          <p:cNvPicPr>
            <a:picLocks noChangeAspect="1"/>
          </p:cNvPicPr>
          <p:nvPr/>
        </p:nvPicPr>
        <p:blipFill>
          <a:blip r:embed="rId2"/>
          <a:stretch>
            <a:fillRect/>
          </a:stretch>
        </p:blipFill>
        <p:spPr>
          <a:xfrm>
            <a:off x="543345" y="1065735"/>
            <a:ext cx="2474175" cy="3010690"/>
          </a:xfrm>
          <a:prstGeom prst="rect">
            <a:avLst/>
          </a:prstGeom>
        </p:spPr>
      </p:pic>
      <p:pic>
        <p:nvPicPr>
          <p:cNvPr id="7" name="Picture 6">
            <a:extLst>
              <a:ext uri="{FF2B5EF4-FFF2-40B4-BE49-F238E27FC236}">
                <a16:creationId xmlns:a16="http://schemas.microsoft.com/office/drawing/2014/main" id="{EAC17E65-DA06-4EE8-B796-F1E7EDB7B09D}"/>
              </a:ext>
            </a:extLst>
          </p:cNvPr>
          <p:cNvPicPr>
            <a:picLocks noChangeAspect="1"/>
          </p:cNvPicPr>
          <p:nvPr/>
        </p:nvPicPr>
        <p:blipFill>
          <a:blip r:embed="rId3"/>
          <a:stretch>
            <a:fillRect/>
          </a:stretch>
        </p:blipFill>
        <p:spPr>
          <a:xfrm>
            <a:off x="10203699" y="5264857"/>
            <a:ext cx="1703363" cy="1061067"/>
          </a:xfrm>
          <a:prstGeom prst="rect">
            <a:avLst/>
          </a:prstGeom>
        </p:spPr>
      </p:pic>
      <p:pic>
        <p:nvPicPr>
          <p:cNvPr id="4" name="Picture 3">
            <a:extLst>
              <a:ext uri="{FF2B5EF4-FFF2-40B4-BE49-F238E27FC236}">
                <a16:creationId xmlns:a16="http://schemas.microsoft.com/office/drawing/2014/main" id="{71C8EBCB-C5A7-4A6A-9903-C17CF31918A1}"/>
              </a:ext>
            </a:extLst>
          </p:cNvPr>
          <p:cNvPicPr>
            <a:picLocks noChangeAspect="1"/>
          </p:cNvPicPr>
          <p:nvPr/>
        </p:nvPicPr>
        <p:blipFill>
          <a:blip r:embed="rId4"/>
          <a:stretch>
            <a:fillRect/>
          </a:stretch>
        </p:blipFill>
        <p:spPr>
          <a:xfrm>
            <a:off x="2916936" y="425152"/>
            <a:ext cx="7022592" cy="6253346"/>
          </a:xfrm>
          <a:prstGeom prst="rect">
            <a:avLst/>
          </a:prstGeom>
        </p:spPr>
      </p:pic>
    </p:spTree>
    <p:extLst>
      <p:ext uri="{BB962C8B-B14F-4D97-AF65-F5344CB8AC3E}">
        <p14:creationId xmlns:p14="http://schemas.microsoft.com/office/powerpoint/2010/main" val="18743870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Add/Delete tokenized Card(s) - DESIGN SEQUENCE DIAGRAM</a:t>
            </a:r>
          </a:p>
        </p:txBody>
      </p:sp>
      <p:pic>
        <p:nvPicPr>
          <p:cNvPr id="4" name="Picture 3">
            <a:extLst>
              <a:ext uri="{FF2B5EF4-FFF2-40B4-BE49-F238E27FC236}">
                <a16:creationId xmlns:a16="http://schemas.microsoft.com/office/drawing/2014/main" id="{F84951E8-D9E4-4465-8BE6-B02C7771BDD9}"/>
              </a:ext>
            </a:extLst>
          </p:cNvPr>
          <p:cNvPicPr>
            <a:picLocks noChangeAspect="1"/>
          </p:cNvPicPr>
          <p:nvPr/>
        </p:nvPicPr>
        <p:blipFill>
          <a:blip r:embed="rId2"/>
          <a:stretch>
            <a:fillRect/>
          </a:stretch>
        </p:blipFill>
        <p:spPr>
          <a:xfrm>
            <a:off x="2732392" y="591017"/>
            <a:ext cx="6509689" cy="5999793"/>
          </a:xfrm>
          <a:prstGeom prst="rect">
            <a:avLst/>
          </a:prstGeom>
        </p:spPr>
      </p:pic>
    </p:spTree>
    <p:extLst>
      <p:ext uri="{BB962C8B-B14F-4D97-AF65-F5344CB8AC3E}">
        <p14:creationId xmlns:p14="http://schemas.microsoft.com/office/powerpoint/2010/main" val="16727055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err="1"/>
              <a:t>MyMTNApp</a:t>
            </a:r>
            <a:r>
              <a:rPr lang="en-US" dirty="0"/>
              <a:t>, </a:t>
            </a:r>
            <a:r>
              <a:rPr lang="en-US" dirty="0" err="1"/>
              <a:t>MyMTNWeb</a:t>
            </a:r>
            <a:r>
              <a:rPr lang="en-US" dirty="0"/>
              <a:t> opt out Flow</a:t>
            </a:r>
          </a:p>
        </p:txBody>
      </p:sp>
      <p:pic>
        <p:nvPicPr>
          <p:cNvPr id="2" name="Picture 1">
            <a:extLst>
              <a:ext uri="{FF2B5EF4-FFF2-40B4-BE49-F238E27FC236}">
                <a16:creationId xmlns:a16="http://schemas.microsoft.com/office/drawing/2014/main" id="{E11C220D-9941-4AE4-84A7-56761E3C99F0}"/>
              </a:ext>
            </a:extLst>
          </p:cNvPr>
          <p:cNvPicPr>
            <a:picLocks noChangeAspect="1"/>
          </p:cNvPicPr>
          <p:nvPr/>
        </p:nvPicPr>
        <p:blipFill>
          <a:blip r:embed="rId2"/>
          <a:stretch>
            <a:fillRect/>
          </a:stretch>
        </p:blipFill>
        <p:spPr>
          <a:xfrm>
            <a:off x="1278737" y="1069959"/>
            <a:ext cx="9055792" cy="4114689"/>
          </a:xfrm>
          <a:prstGeom prst="rect">
            <a:avLst/>
          </a:prstGeom>
        </p:spPr>
      </p:pic>
    </p:spTree>
    <p:extLst>
      <p:ext uri="{BB962C8B-B14F-4D97-AF65-F5344CB8AC3E}">
        <p14:creationId xmlns:p14="http://schemas.microsoft.com/office/powerpoint/2010/main" val="41135655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err="1"/>
              <a:t>Zigi</a:t>
            </a:r>
            <a:r>
              <a:rPr lang="en-US" dirty="0"/>
              <a:t> opt out Flow</a:t>
            </a:r>
          </a:p>
        </p:txBody>
      </p:sp>
      <p:pic>
        <p:nvPicPr>
          <p:cNvPr id="4" name="Picture 3">
            <a:extLst>
              <a:ext uri="{FF2B5EF4-FFF2-40B4-BE49-F238E27FC236}">
                <a16:creationId xmlns:a16="http://schemas.microsoft.com/office/drawing/2014/main" id="{0B279A90-2015-4219-9E51-FBA9C3B2F8DA}"/>
              </a:ext>
            </a:extLst>
          </p:cNvPr>
          <p:cNvPicPr>
            <a:picLocks noChangeAspect="1"/>
          </p:cNvPicPr>
          <p:nvPr/>
        </p:nvPicPr>
        <p:blipFill>
          <a:blip r:embed="rId2"/>
          <a:stretch>
            <a:fillRect/>
          </a:stretch>
        </p:blipFill>
        <p:spPr>
          <a:xfrm>
            <a:off x="1884349" y="1364956"/>
            <a:ext cx="8294406" cy="3874556"/>
          </a:xfrm>
          <a:prstGeom prst="rect">
            <a:avLst/>
          </a:prstGeom>
        </p:spPr>
      </p:pic>
    </p:spTree>
    <p:extLst>
      <p:ext uri="{BB962C8B-B14F-4D97-AF65-F5344CB8AC3E}">
        <p14:creationId xmlns:p14="http://schemas.microsoft.com/office/powerpoint/2010/main" val="1303848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dirty="0"/>
              <a:t>Walk in opt out Flow- DESIGN SEQUENCE DIAGRAM</a:t>
            </a:r>
          </a:p>
        </p:txBody>
      </p:sp>
      <p:pic>
        <p:nvPicPr>
          <p:cNvPr id="5" name="Picture 4">
            <a:extLst>
              <a:ext uri="{FF2B5EF4-FFF2-40B4-BE49-F238E27FC236}">
                <a16:creationId xmlns:a16="http://schemas.microsoft.com/office/drawing/2014/main" id="{EDF45AE2-4EA6-4F06-8FA6-5D448D3B593C}"/>
              </a:ext>
            </a:extLst>
          </p:cNvPr>
          <p:cNvPicPr>
            <a:picLocks noChangeAspect="1"/>
          </p:cNvPicPr>
          <p:nvPr/>
        </p:nvPicPr>
        <p:blipFill>
          <a:blip r:embed="rId2"/>
          <a:stretch>
            <a:fillRect/>
          </a:stretch>
        </p:blipFill>
        <p:spPr>
          <a:xfrm>
            <a:off x="515837" y="848374"/>
            <a:ext cx="10207876" cy="4978267"/>
          </a:xfrm>
          <a:prstGeom prst="rect">
            <a:avLst/>
          </a:prstGeom>
        </p:spPr>
      </p:pic>
    </p:spTree>
    <p:extLst>
      <p:ext uri="{BB962C8B-B14F-4D97-AF65-F5344CB8AC3E}">
        <p14:creationId xmlns:p14="http://schemas.microsoft.com/office/powerpoint/2010/main" val="18536864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Bill/Invoice generation, Full bill payment, Clear impacted invoice, Notification -DESIGN SEQUENCE DIAGRAM</a:t>
            </a:r>
          </a:p>
        </p:txBody>
      </p:sp>
      <p:pic>
        <p:nvPicPr>
          <p:cNvPr id="2" name="Picture 1">
            <a:extLst>
              <a:ext uri="{FF2B5EF4-FFF2-40B4-BE49-F238E27FC236}">
                <a16:creationId xmlns:a16="http://schemas.microsoft.com/office/drawing/2014/main" id="{01BD0FFA-5730-4F77-ACA3-3128FC985C16}"/>
              </a:ext>
            </a:extLst>
          </p:cNvPr>
          <p:cNvPicPr>
            <a:picLocks noChangeAspect="1"/>
          </p:cNvPicPr>
          <p:nvPr/>
        </p:nvPicPr>
        <p:blipFill>
          <a:blip r:embed="rId2"/>
          <a:stretch>
            <a:fillRect/>
          </a:stretch>
        </p:blipFill>
        <p:spPr>
          <a:xfrm>
            <a:off x="284937" y="1249960"/>
            <a:ext cx="11346218" cy="4636592"/>
          </a:xfrm>
          <a:prstGeom prst="rect">
            <a:avLst/>
          </a:prstGeom>
        </p:spPr>
      </p:pic>
    </p:spTree>
    <p:extLst>
      <p:ext uri="{BB962C8B-B14F-4D97-AF65-F5344CB8AC3E}">
        <p14:creationId xmlns:p14="http://schemas.microsoft.com/office/powerpoint/2010/main" val="23533186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Bill/Invoice generation, Failed bill Payment, Alert notifications on no funds, invoice adjustment, Notification   -DESIGN SEQUENCE DIAGRAM</a:t>
            </a:r>
          </a:p>
        </p:txBody>
      </p:sp>
      <p:pic>
        <p:nvPicPr>
          <p:cNvPr id="2" name="Picture 1">
            <a:extLst>
              <a:ext uri="{FF2B5EF4-FFF2-40B4-BE49-F238E27FC236}">
                <a16:creationId xmlns:a16="http://schemas.microsoft.com/office/drawing/2014/main" id="{42780925-F898-4715-BC5B-CCD4EC2C3B4B}"/>
              </a:ext>
            </a:extLst>
          </p:cNvPr>
          <p:cNvPicPr>
            <a:picLocks noChangeAspect="1"/>
          </p:cNvPicPr>
          <p:nvPr/>
        </p:nvPicPr>
        <p:blipFill>
          <a:blip r:embed="rId2"/>
          <a:stretch>
            <a:fillRect/>
          </a:stretch>
        </p:blipFill>
        <p:spPr>
          <a:xfrm>
            <a:off x="175769" y="1333850"/>
            <a:ext cx="11434848" cy="4595238"/>
          </a:xfrm>
          <a:prstGeom prst="rect">
            <a:avLst/>
          </a:prstGeom>
        </p:spPr>
      </p:pic>
    </p:spTree>
    <p:extLst>
      <p:ext uri="{BB962C8B-B14F-4D97-AF65-F5344CB8AC3E}">
        <p14:creationId xmlns:p14="http://schemas.microsoft.com/office/powerpoint/2010/main" val="28566821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View payment history -DESIGN SEQUEN DIAGRAM</a:t>
            </a:r>
          </a:p>
        </p:txBody>
      </p:sp>
      <p:pic>
        <p:nvPicPr>
          <p:cNvPr id="4" name="Picture 3">
            <a:extLst>
              <a:ext uri="{FF2B5EF4-FFF2-40B4-BE49-F238E27FC236}">
                <a16:creationId xmlns:a16="http://schemas.microsoft.com/office/drawing/2014/main" id="{271FA0BF-3BFB-486B-8BB7-082896B4C78E}"/>
              </a:ext>
            </a:extLst>
          </p:cNvPr>
          <p:cNvPicPr>
            <a:picLocks noChangeAspect="1"/>
          </p:cNvPicPr>
          <p:nvPr/>
        </p:nvPicPr>
        <p:blipFill>
          <a:blip r:embed="rId2"/>
          <a:stretch>
            <a:fillRect/>
          </a:stretch>
        </p:blipFill>
        <p:spPr>
          <a:xfrm>
            <a:off x="1158171" y="1367668"/>
            <a:ext cx="8280070" cy="4255892"/>
          </a:xfrm>
          <a:prstGeom prst="rect">
            <a:avLst/>
          </a:prstGeom>
        </p:spPr>
      </p:pic>
    </p:spTree>
    <p:extLst>
      <p:ext uri="{BB962C8B-B14F-4D97-AF65-F5344CB8AC3E}">
        <p14:creationId xmlns:p14="http://schemas.microsoft.com/office/powerpoint/2010/main" val="4134162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Open invoice Payment-DESIGN SEQUEN DIAGRAM</a:t>
            </a:r>
          </a:p>
        </p:txBody>
      </p:sp>
      <p:pic>
        <p:nvPicPr>
          <p:cNvPr id="2" name="Picture 1">
            <a:extLst>
              <a:ext uri="{FF2B5EF4-FFF2-40B4-BE49-F238E27FC236}">
                <a16:creationId xmlns:a16="http://schemas.microsoft.com/office/drawing/2014/main" id="{8AB3DE3E-3132-4FC2-A80E-B9B279783DEB}"/>
              </a:ext>
            </a:extLst>
          </p:cNvPr>
          <p:cNvPicPr>
            <a:picLocks noChangeAspect="1"/>
          </p:cNvPicPr>
          <p:nvPr/>
        </p:nvPicPr>
        <p:blipFill>
          <a:blip r:embed="rId2"/>
          <a:stretch>
            <a:fillRect/>
          </a:stretch>
        </p:blipFill>
        <p:spPr>
          <a:xfrm>
            <a:off x="1042416" y="661049"/>
            <a:ext cx="9253728" cy="5535902"/>
          </a:xfrm>
          <a:prstGeom prst="rect">
            <a:avLst/>
          </a:prstGeom>
        </p:spPr>
      </p:pic>
    </p:spTree>
    <p:extLst>
      <p:ext uri="{BB962C8B-B14F-4D97-AF65-F5344CB8AC3E}">
        <p14:creationId xmlns:p14="http://schemas.microsoft.com/office/powerpoint/2010/main" val="3179847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10" y="-78378"/>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6000" b="1" i="0" u="none" strike="noStrike" kern="1200" cap="none" spc="0" normalizeH="0" baseline="0" noProof="0" dirty="0">
                <a:ln>
                  <a:noFill/>
                </a:ln>
                <a:solidFill>
                  <a:prstClr val="black"/>
                </a:solidFill>
                <a:effectLst/>
                <a:uLnTx/>
                <a:uFillTx/>
                <a:latin typeface="Century Gothic"/>
                <a:ea typeface="+mj-ea"/>
                <a:cs typeface="+mj-cs"/>
              </a:rPr>
              <a:t>AIA</a:t>
            </a:r>
          </a:p>
        </p:txBody>
      </p:sp>
      <p:pic>
        <p:nvPicPr>
          <p:cNvPr id="8" name="Picture 7">
            <a:extLst>
              <a:ext uri="{FF2B5EF4-FFF2-40B4-BE49-F238E27FC236}">
                <a16:creationId xmlns:a16="http://schemas.microsoft.com/office/drawing/2014/main" id="{002825D5-D789-403E-9C01-B964CBEC84D9}"/>
              </a:ext>
            </a:extLst>
          </p:cNvPr>
          <p:cNvPicPr>
            <a:picLocks noChangeAspect="1"/>
          </p:cNvPicPr>
          <p:nvPr/>
        </p:nvPicPr>
        <p:blipFill>
          <a:blip r:embed="rId2"/>
          <a:stretch>
            <a:fillRect/>
          </a:stretch>
        </p:blipFill>
        <p:spPr>
          <a:xfrm>
            <a:off x="7664054" y="4068763"/>
            <a:ext cx="432522" cy="0"/>
          </a:xfrm>
          <a:prstGeom prst="rect">
            <a:avLst/>
          </a:prstGeom>
        </p:spPr>
      </p:pic>
      <p:graphicFrame>
        <p:nvGraphicFramePr>
          <p:cNvPr id="7" name="Table 6">
            <a:extLst>
              <a:ext uri="{FF2B5EF4-FFF2-40B4-BE49-F238E27FC236}">
                <a16:creationId xmlns:a16="http://schemas.microsoft.com/office/drawing/2014/main" id="{E0F8E470-EBE6-4A08-9357-FCDDB493C026}"/>
              </a:ext>
            </a:extLst>
          </p:cNvPr>
          <p:cNvGraphicFramePr>
            <a:graphicFrameLocks noGrp="1"/>
          </p:cNvGraphicFramePr>
          <p:nvPr>
            <p:extLst>
              <p:ext uri="{D42A27DB-BD31-4B8C-83A1-F6EECF244321}">
                <p14:modId xmlns:p14="http://schemas.microsoft.com/office/powerpoint/2010/main" val="1434435685"/>
              </p:ext>
            </p:extLst>
          </p:nvPr>
        </p:nvGraphicFramePr>
        <p:xfrm>
          <a:off x="155448" y="709775"/>
          <a:ext cx="11740822" cy="6020209"/>
        </p:xfrm>
        <a:graphic>
          <a:graphicData uri="http://schemas.openxmlformats.org/drawingml/2006/table">
            <a:tbl>
              <a:tblPr/>
              <a:tblGrid>
                <a:gridCol w="3980863">
                  <a:extLst>
                    <a:ext uri="{9D8B030D-6E8A-4147-A177-3AD203B41FA5}">
                      <a16:colId xmlns:a16="http://schemas.microsoft.com/office/drawing/2014/main" val="873930412"/>
                    </a:ext>
                  </a:extLst>
                </a:gridCol>
                <a:gridCol w="1583547">
                  <a:extLst>
                    <a:ext uri="{9D8B030D-6E8A-4147-A177-3AD203B41FA5}">
                      <a16:colId xmlns:a16="http://schemas.microsoft.com/office/drawing/2014/main" val="1159211834"/>
                    </a:ext>
                  </a:extLst>
                </a:gridCol>
                <a:gridCol w="1385603">
                  <a:extLst>
                    <a:ext uri="{9D8B030D-6E8A-4147-A177-3AD203B41FA5}">
                      <a16:colId xmlns:a16="http://schemas.microsoft.com/office/drawing/2014/main" val="2806548417"/>
                    </a:ext>
                  </a:extLst>
                </a:gridCol>
                <a:gridCol w="1902267">
                  <a:extLst>
                    <a:ext uri="{9D8B030D-6E8A-4147-A177-3AD203B41FA5}">
                      <a16:colId xmlns:a16="http://schemas.microsoft.com/office/drawing/2014/main" val="431698790"/>
                    </a:ext>
                  </a:extLst>
                </a:gridCol>
                <a:gridCol w="1286633">
                  <a:extLst>
                    <a:ext uri="{9D8B030D-6E8A-4147-A177-3AD203B41FA5}">
                      <a16:colId xmlns:a16="http://schemas.microsoft.com/office/drawing/2014/main" val="1160029018"/>
                    </a:ext>
                  </a:extLst>
                </a:gridCol>
                <a:gridCol w="1601909">
                  <a:extLst>
                    <a:ext uri="{9D8B030D-6E8A-4147-A177-3AD203B41FA5}">
                      <a16:colId xmlns:a16="http://schemas.microsoft.com/office/drawing/2014/main" val="1598467906"/>
                    </a:ext>
                  </a:extLst>
                </a:gridCol>
              </a:tblGrid>
              <a:tr h="400398">
                <a:tc gridSpan="6">
                  <a:txBody>
                    <a:bodyPr/>
                    <a:lstStyle/>
                    <a:p>
                      <a:pPr algn="ctr" fontAlgn="b"/>
                      <a:r>
                        <a:rPr lang="en-US" sz="1400" b="1" i="0" u="none" strike="noStrike" dirty="0">
                          <a:solidFill>
                            <a:srgbClr val="000000"/>
                          </a:solidFill>
                          <a:effectLst/>
                          <a:latin typeface="MTN Brighter Sans" panose="00000500000000000000" pitchFamily="50" charset="0"/>
                        </a:rPr>
                        <a:t>Compliance</a:t>
                      </a:r>
                      <a:r>
                        <a:rPr lang="en-US" sz="1400" b="1" i="0" u="none" strike="noStrike">
                          <a:solidFill>
                            <a:srgbClr val="000000"/>
                          </a:solidFill>
                          <a:effectLst/>
                          <a:latin typeface="MTN Brighter Sans" panose="00000500000000000000" pitchFamily="50" charset="0"/>
                        </a:rPr>
                        <a:t>: </a:t>
                      </a:r>
                      <a:r>
                        <a:rPr lang="en-US" sz="1400" b="0" i="0" u="none" strike="noStrike">
                          <a:solidFill>
                            <a:srgbClr val="000000"/>
                          </a:solidFill>
                          <a:effectLst/>
                          <a:latin typeface="MTN Brighter Sans" panose="00000500000000000000" pitchFamily="50" charset="0"/>
                        </a:rPr>
                        <a:t>Fully </a:t>
                      </a:r>
                      <a:r>
                        <a:rPr lang="en-US" sz="1400" b="0" i="0" u="none" strike="noStrike" dirty="0">
                          <a:solidFill>
                            <a:srgbClr val="000000"/>
                          </a:solidFill>
                          <a:effectLst/>
                          <a:latin typeface="MTN Brighter Sans" panose="00000500000000000000" pitchFamily="50" charset="0"/>
                        </a:rPr>
                        <a:t>Compliant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0975280"/>
                  </a:ext>
                </a:extLst>
              </a:tr>
              <a:tr h="499171">
                <a:tc>
                  <a:txBody>
                    <a:bodyPr/>
                    <a:lstStyle/>
                    <a:p>
                      <a:pPr algn="ctr" fontAlgn="b"/>
                      <a:r>
                        <a:rPr lang="en-US" sz="1400" b="1" i="0" u="none" strike="noStrike" dirty="0">
                          <a:solidFill>
                            <a:srgbClr val="000000"/>
                          </a:solidFill>
                          <a:effectLst/>
                          <a:latin typeface="MTN Brighter Sans" panose="00000500000000000000" pitchFamily="50" charset="0"/>
                        </a:rPr>
                        <a:t>Demand Description</a:t>
                      </a:r>
                    </a:p>
                  </a:txBody>
                  <a:tcPr marL="6350" marR="6350" marT="635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MTN Brighter Sans" panose="00000500000000000000" pitchFamily="50" charset="0"/>
                        </a:rPr>
                        <a:t>Capability Set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MTN Brighter Sans" panose="00000500000000000000" pitchFamily="50" charset="0"/>
                        </a:rPr>
                        <a:t>Impacted Systems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MTN Brighter Sans" panose="00000500000000000000" pitchFamily="50" charset="0"/>
                        </a:rPr>
                        <a:t>Scope of Change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MTN Brighter Sans" panose="00000500000000000000" pitchFamily="50" charset="0"/>
                        </a:rPr>
                        <a:t>Change Size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MTN Brighter Sans" panose="00000500000000000000" pitchFamily="50" charset="0"/>
                        </a:rPr>
                        <a:t>Change Type</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086287789"/>
                  </a:ext>
                </a:extLst>
              </a:tr>
              <a:tr h="731520">
                <a:tc rowSpan="7">
                  <a:txBody>
                    <a:bodyPr/>
                    <a:lstStyle/>
                    <a:p>
                      <a:pPr algn="ctr" fontAlgn="ctr"/>
                      <a:r>
                        <a:rPr lang="en-US" sz="1400" b="1" i="0" u="none" strike="noStrike" dirty="0">
                          <a:solidFill>
                            <a:srgbClr val="172B4D"/>
                          </a:solidFill>
                          <a:effectLst/>
                          <a:latin typeface="MTN Brighter Sans" panose="00000500000000000000" pitchFamily="50" charset="0"/>
                          <a:cs typeface="Calibri" panose="020F0502020204030204" pitchFamily="34" charset="0"/>
                        </a:rPr>
                        <a:t>Automatic Direct debit is a process where the subscriber would agree to automatic payment of invoices generated for every billing cycle. The Direct Debit Process document describes the activities involved from customers giving mandate, implementing the customer mandate on the billing system to when the payment deduction happens and gets recognized by the business. </a:t>
                      </a:r>
                    </a:p>
                    <a:p>
                      <a:pPr algn="ctr" fontAlgn="ctr"/>
                      <a:endParaRPr lang="en-US" sz="1400" b="1" i="0" u="none" strike="noStrike" dirty="0">
                        <a:solidFill>
                          <a:srgbClr val="172B4D"/>
                        </a:solidFill>
                        <a:effectLst/>
                        <a:latin typeface="MTN Brighter Sans" panose="00000500000000000000" pitchFamily="50" charset="0"/>
                        <a:cs typeface="Calibri" panose="020F0502020204030204" pitchFamily="34" charset="0"/>
                      </a:endParaRPr>
                    </a:p>
                    <a:p>
                      <a:pPr algn="ctr" fontAlgn="ctr"/>
                      <a:r>
                        <a:rPr lang="en-US" sz="1400" b="1" i="0" u="none" strike="noStrike" dirty="0">
                          <a:solidFill>
                            <a:srgbClr val="172B4D"/>
                          </a:solidFill>
                          <a:effectLst/>
                          <a:latin typeface="MTN Brighter Sans" panose="00000500000000000000" pitchFamily="50" charset="0"/>
                          <a:cs typeface="Calibri" panose="020F0502020204030204" pitchFamily="34" charset="0"/>
                        </a:rPr>
                        <a:t>It also defines activities around mandate renewal, termination, and Reporting Management. This is to ensure a seamless direct payment debit process, enshrine a culture of proper prompt payment and prevent the business risk that could arise from payment default for services deployed.</a:t>
                      </a:r>
                    </a:p>
                  </a:txBody>
                  <a:tcPr marL="6350" marR="6350" marT="635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a:solidFill>
                            <a:srgbClr val="000000"/>
                          </a:solidFill>
                          <a:effectLst/>
                          <a:latin typeface="MTN Brighter Sans" panose="00000500000000000000" pitchFamily="50" charset="0"/>
                        </a:rPr>
                        <a:t>Bill Payment</a:t>
                      </a:r>
                    </a:p>
                    <a:p>
                      <a:pPr algn="ctr" fontAlgn="ctr"/>
                      <a:r>
                        <a:rPr lang="en-US" sz="1400" b="0" i="0" u="none" strike="noStrike" dirty="0">
                          <a:solidFill>
                            <a:srgbClr val="000000"/>
                          </a:solidFill>
                          <a:effectLst/>
                          <a:latin typeface="MTN Brighter Sans" panose="00000500000000000000" pitchFamily="50" charset="0"/>
                        </a:rPr>
                        <a:t>Management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DCBS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Development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Incremental</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08877670"/>
                  </a:ext>
                </a:extLst>
              </a:tr>
              <a:tr h="731520">
                <a:tc vMerge="1">
                  <a:txBody>
                    <a:bodyPr/>
                    <a:lstStyle/>
                    <a:p>
                      <a:endParaRPr lang="en-US"/>
                    </a:p>
                  </a:txBody>
                  <a:tcPr/>
                </a:tc>
                <a:tc vMerge="1">
                  <a:txBody>
                    <a:bodyPr/>
                    <a:lstStyle/>
                    <a:p>
                      <a:endParaRPr lang="en-US"/>
                    </a:p>
                  </a:txBody>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MADAPI</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Simplification</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53452725"/>
                  </a:ext>
                </a:extLst>
              </a:tr>
              <a:tr h="731520">
                <a:tc vMerge="1">
                  <a:txBody>
                    <a:bodyPr/>
                    <a:lstStyle/>
                    <a:p>
                      <a:endParaRPr lang="en-US"/>
                    </a:p>
                  </a:txBody>
                  <a:tcPr/>
                </a:tc>
                <a:tc vMerge="1">
                  <a:txBody>
                    <a:bodyPr/>
                    <a:lstStyle/>
                    <a:p>
                      <a:endParaRPr lang="en-US"/>
                    </a:p>
                  </a:txBody>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Banks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Simplification</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49247472"/>
                  </a:ext>
                </a:extLst>
              </a:tr>
              <a:tr h="731520">
                <a:tc vMerge="1">
                  <a:txBody>
                    <a:bodyPr/>
                    <a:lstStyle/>
                    <a:p>
                      <a:endParaRPr lang="en-US"/>
                    </a:p>
                  </a:txBody>
                  <a:tcPr/>
                </a:tc>
                <a:tc vMerge="1">
                  <a:txBody>
                    <a:bodyPr/>
                    <a:lstStyle/>
                    <a:p>
                      <a:endParaRPr lang="en-US"/>
                    </a:p>
                  </a:txBody>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MTN App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Incremental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04215965"/>
                  </a:ext>
                </a:extLst>
              </a:tr>
              <a:tr h="731520">
                <a:tc vMerge="1">
                  <a:txBody>
                    <a:bodyPr/>
                    <a:lstStyle/>
                    <a:p>
                      <a:endParaRPr lang="en-US"/>
                    </a:p>
                  </a:txBody>
                  <a:tcPr/>
                </a:tc>
                <a:tc vMerge="1">
                  <a:txBody>
                    <a:bodyPr/>
                    <a:lstStyle/>
                    <a:p>
                      <a:endParaRPr lang="en-US"/>
                    </a:p>
                  </a:txBody>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MTN Web</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dirty="0">
                          <a:ln>
                            <a:noFill/>
                          </a:ln>
                          <a:solidFill>
                            <a:srgbClr val="000000"/>
                          </a:solidFill>
                          <a:effectLst/>
                          <a:uLnTx/>
                          <a:uFillTx/>
                          <a:latin typeface="MTN Brighter Sans" panose="00000500000000000000" pitchFamily="50" charset="0"/>
                          <a:ea typeface="+mn-ea"/>
                          <a:cs typeface="+mn-cs"/>
                        </a:rPr>
                        <a:t>Incremental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66621220"/>
                  </a:ext>
                </a:extLst>
              </a:tr>
              <a:tr h="731520">
                <a:tc vMerge="1">
                  <a:txBody>
                    <a:bodyPr/>
                    <a:lstStyle/>
                    <a:p>
                      <a:endParaRPr lang="en-US"/>
                    </a:p>
                  </a:txBody>
                  <a:tcPr/>
                </a:tc>
                <a:tc vMerge="1">
                  <a:txBody>
                    <a:bodyPr/>
                    <a:lstStyle/>
                    <a:p>
                      <a:endParaRPr lang="en-US"/>
                    </a:p>
                  </a:txBody>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CLM</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dirty="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dirty="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Simplification</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32248926"/>
                  </a:ext>
                </a:extLst>
              </a:tr>
              <a:tr h="731520">
                <a:tc vMerge="1">
                  <a:txBody>
                    <a:bodyPr/>
                    <a:lstStyle/>
                    <a:p>
                      <a:pPr algn="ctr" fontAlgn="ctr"/>
                      <a:endParaRPr lang="en-US" sz="1400" b="1" i="0" u="none" strike="noStrike" dirty="0">
                        <a:solidFill>
                          <a:srgbClr val="172B4D"/>
                        </a:solidFill>
                        <a:effectLst/>
                        <a:latin typeface="MTN Brighter Sans" panose="00000500000000000000" pitchFamily="50" charset="0"/>
                        <a:cs typeface="Calibri" panose="020F0502020204030204" pitchFamily="34" charset="0"/>
                      </a:endParaRPr>
                    </a:p>
                  </a:txBody>
                  <a:tcPr marL="6350" marR="6350" marT="635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pPr algn="ctr" fontAlgn="ct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kern="1200" dirty="0">
                          <a:solidFill>
                            <a:srgbClr val="000000"/>
                          </a:solidFill>
                          <a:effectLst/>
                          <a:latin typeface="MTN Brighter Sans" panose="00000500000000000000" pitchFamily="50" charset="0"/>
                          <a:ea typeface="+mn-ea"/>
                          <a:cs typeface="+mn-cs"/>
                        </a:rPr>
                        <a:t>CPG</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dirty="0">
                          <a:ln>
                            <a:noFill/>
                          </a:ln>
                          <a:solidFill>
                            <a:srgbClr val="000000"/>
                          </a:solidFill>
                          <a:effectLst/>
                          <a:uLnTx/>
                          <a:uFillTx/>
                          <a:latin typeface="MTN Brighter Sans" panose="00000500000000000000" pitchFamily="50" charset="0"/>
                          <a:ea typeface="+mn-ea"/>
                          <a:cs typeface="+mn-cs"/>
                        </a:rPr>
                        <a:t>Development</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kumimoji="0" lang="en-US" sz="1400" b="0" i="0" u="none" strike="noStrike" kern="1200" cap="none" spc="0" normalizeH="0" baseline="0" noProof="0" dirty="0">
                          <a:ln>
                            <a:noFill/>
                          </a:ln>
                          <a:solidFill>
                            <a:srgbClr val="000000"/>
                          </a:solidFill>
                          <a:effectLst/>
                          <a:uLnTx/>
                          <a:uFillTx/>
                          <a:latin typeface="MTN Brighter Sans" panose="00000500000000000000" pitchFamily="50" charset="0"/>
                          <a:ea typeface="+mn-ea"/>
                          <a:cs typeface="+mn-cs"/>
                        </a:rPr>
                        <a:t>Small</a:t>
                      </a:r>
                      <a:endParaRPr lang="en-US" sz="1400" b="0" i="0" u="none" strike="noStrike" dirty="0">
                        <a:solidFill>
                          <a:srgbClr val="000000"/>
                        </a:solidFill>
                        <a:effectLst/>
                        <a:latin typeface="MTN Brighter Sans" panose="00000500000000000000" pitchFamily="50"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400" b="0" i="0" u="none" strike="noStrike" dirty="0">
                          <a:solidFill>
                            <a:srgbClr val="000000"/>
                          </a:solidFill>
                          <a:effectLst/>
                          <a:latin typeface="MTN Brighter Sans" panose="00000500000000000000" pitchFamily="50" charset="0"/>
                        </a:rPr>
                        <a:t>Simplification</a:t>
                      </a:r>
                    </a:p>
                  </a:txBody>
                  <a:tcPr marL="6350" marR="6350" marT="635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01702085"/>
                  </a:ext>
                </a:extLst>
              </a:tr>
            </a:tbl>
          </a:graphicData>
        </a:graphic>
      </p:graphicFrame>
    </p:spTree>
    <p:extLst>
      <p:ext uri="{BB962C8B-B14F-4D97-AF65-F5344CB8AC3E}">
        <p14:creationId xmlns:p14="http://schemas.microsoft.com/office/powerpoint/2010/main" val="6132823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Survey/Customer’s feedback -DESIGN SEQUENCE DIAGRAM</a:t>
            </a:r>
          </a:p>
        </p:txBody>
      </p:sp>
      <p:pic>
        <p:nvPicPr>
          <p:cNvPr id="2" name="Picture 1">
            <a:extLst>
              <a:ext uri="{FF2B5EF4-FFF2-40B4-BE49-F238E27FC236}">
                <a16:creationId xmlns:a16="http://schemas.microsoft.com/office/drawing/2014/main" id="{A9F2CEF5-1AC5-473D-9F0F-1674BC5CB9AA}"/>
              </a:ext>
            </a:extLst>
          </p:cNvPr>
          <p:cNvPicPr>
            <a:picLocks noChangeAspect="1"/>
          </p:cNvPicPr>
          <p:nvPr/>
        </p:nvPicPr>
        <p:blipFill>
          <a:blip r:embed="rId2"/>
          <a:stretch>
            <a:fillRect/>
          </a:stretch>
        </p:blipFill>
        <p:spPr>
          <a:xfrm>
            <a:off x="2162175" y="1156688"/>
            <a:ext cx="7867650" cy="4874901"/>
          </a:xfrm>
          <a:prstGeom prst="rect">
            <a:avLst/>
          </a:prstGeom>
        </p:spPr>
      </p:pic>
    </p:spTree>
    <p:extLst>
      <p:ext uri="{BB962C8B-B14F-4D97-AF65-F5344CB8AC3E}">
        <p14:creationId xmlns:p14="http://schemas.microsoft.com/office/powerpoint/2010/main" val="4650885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Survey/Customer’s feedback</a:t>
            </a:r>
          </a:p>
        </p:txBody>
      </p:sp>
      <p:sp>
        <p:nvSpPr>
          <p:cNvPr id="8" name="Rectangle 7">
            <a:extLst>
              <a:ext uri="{FF2B5EF4-FFF2-40B4-BE49-F238E27FC236}">
                <a16:creationId xmlns:a16="http://schemas.microsoft.com/office/drawing/2014/main" id="{BED5DE48-3C15-457C-8F75-DC58416F340A}"/>
              </a:ext>
            </a:extLst>
          </p:cNvPr>
          <p:cNvSpPr/>
          <p:nvPr/>
        </p:nvSpPr>
        <p:spPr>
          <a:xfrm>
            <a:off x="167462" y="591017"/>
            <a:ext cx="11639550" cy="6869829"/>
          </a:xfrm>
          <a:prstGeom prst="rect">
            <a:avLst/>
          </a:prstGeom>
        </p:spPr>
        <p:txBody>
          <a:bodyPr wrap="square">
            <a:spAutoFit/>
          </a:bodyPr>
          <a:lstStyle/>
          <a:p>
            <a:pPr>
              <a:lnSpc>
                <a:spcPct val="105000"/>
              </a:lnSpc>
              <a:spcBef>
                <a:spcPts val="4200"/>
              </a:spcBef>
              <a:spcAft>
                <a:spcPts val="1800"/>
              </a:spcAft>
            </a:pPr>
            <a:r>
              <a:rPr lang="en-US" sz="2800" b="1" dirty="0">
                <a:solidFill>
                  <a:srgbClr val="232333"/>
                </a:solidFill>
                <a:latin typeface="MTN Brighter Sans" panose="00000500000000000000" pitchFamily="50" charset="0"/>
                <a:ea typeface="Calibri" panose="020F0502020204030204" pitchFamily="34" charset="0"/>
              </a:rPr>
              <a:t>Tell us about MTN Direct Debit</a:t>
            </a:r>
            <a:endParaRPr lang="en-US" sz="2000" dirty="0">
              <a:latin typeface="MTN Brighter Sans" panose="00000500000000000000" pitchFamily="50" charset="0"/>
              <a:ea typeface="Calibri" panose="020F0502020204030204" pitchFamily="34" charset="0"/>
            </a:endParaRPr>
          </a:p>
          <a:p>
            <a:pPr>
              <a:lnSpc>
                <a:spcPct val="105000"/>
              </a:lnSpc>
              <a:spcAft>
                <a:spcPts val="750"/>
              </a:spcAft>
            </a:pPr>
            <a:r>
              <a:rPr lang="en-US" dirty="0">
                <a:solidFill>
                  <a:srgbClr val="232333"/>
                </a:solidFill>
                <a:latin typeface="MTN Brighter Sans" panose="00000500000000000000" pitchFamily="50" charset="0"/>
                <a:ea typeface="Calibri" panose="020F0502020204030204" pitchFamily="34" charset="0"/>
              </a:rPr>
              <a:t>We welcome your ideas, requests or comments about our direct Debit.</a:t>
            </a:r>
            <a:endParaRPr lang="en-US" sz="2000" dirty="0">
              <a:latin typeface="MTN Brighter Sans" panose="00000500000000000000" pitchFamily="50" charset="0"/>
              <a:ea typeface="Calibri" panose="020F0502020204030204" pitchFamily="34" charset="0"/>
            </a:endParaRPr>
          </a:p>
          <a:p>
            <a:pPr>
              <a:lnSpc>
                <a:spcPct val="105000"/>
              </a:lnSpc>
              <a:spcAft>
                <a:spcPts val="750"/>
              </a:spcAft>
            </a:pPr>
            <a:br>
              <a:rPr lang="en-US" dirty="0">
                <a:solidFill>
                  <a:srgbClr val="232333"/>
                </a:solidFill>
                <a:latin typeface="MTN Brighter Sans" panose="00000500000000000000" pitchFamily="50" charset="0"/>
                <a:ea typeface="Calibri" panose="020F0502020204030204" pitchFamily="34" charset="0"/>
              </a:rPr>
            </a:br>
            <a:r>
              <a:rPr lang="en-US" dirty="0">
                <a:solidFill>
                  <a:srgbClr val="232333"/>
                </a:solidFill>
                <a:latin typeface="MTN Brighter Sans" panose="00000500000000000000" pitchFamily="50" charset="0"/>
                <a:ea typeface="Calibri" panose="020F0502020204030204" pitchFamily="34" charset="0"/>
              </a:rPr>
              <a:t>We'll use them to improve our service. For help please contact: </a:t>
            </a:r>
            <a:r>
              <a:rPr lang="en-US" u="sng" dirty="0">
                <a:solidFill>
                  <a:srgbClr val="232333"/>
                </a:solidFill>
                <a:latin typeface="MTN Brighter Sans" panose="00000500000000000000" pitchFamily="50" charset="0"/>
                <a:ea typeface="Calibri" panose="020F0502020204030204" pitchFamily="34" charset="0"/>
                <a:hlinkClick r:id="rId2"/>
              </a:rPr>
              <a:t>billingbanks.banks@mtn.com</a:t>
            </a:r>
            <a:endParaRPr lang="en-US" sz="2000" dirty="0">
              <a:latin typeface="MTN Brighter Sans" panose="00000500000000000000" pitchFamily="50" charset="0"/>
              <a:ea typeface="Calibri" panose="020F0502020204030204" pitchFamily="34" charset="0"/>
            </a:endParaRPr>
          </a:p>
          <a:p>
            <a:pPr>
              <a:lnSpc>
                <a:spcPct val="105000"/>
              </a:lnSpc>
              <a:spcAft>
                <a:spcPts val="750"/>
              </a:spcAft>
            </a:pPr>
            <a:r>
              <a:rPr lang="en-US" dirty="0">
                <a:solidFill>
                  <a:srgbClr val="232333"/>
                </a:solidFill>
                <a:latin typeface="MTN Brighter Sans" panose="00000500000000000000" pitchFamily="50" charset="0"/>
                <a:ea typeface="Calibri" panose="020F0502020204030204" pitchFamily="34" charset="0"/>
              </a:rPr>
              <a:t> </a:t>
            </a:r>
            <a:endParaRPr lang="en-US" sz="2000" dirty="0">
              <a:latin typeface="MTN Brighter Sans" panose="00000500000000000000" pitchFamily="50" charset="0"/>
              <a:ea typeface="Calibri" panose="020F0502020204030204" pitchFamily="34" charset="0"/>
            </a:endParaRPr>
          </a:p>
          <a:p>
            <a:pPr>
              <a:lnSpc>
                <a:spcPct val="105000"/>
              </a:lnSpc>
              <a:spcAft>
                <a:spcPts val="750"/>
              </a:spcAft>
            </a:pPr>
            <a:r>
              <a:rPr lang="en-US" dirty="0">
                <a:solidFill>
                  <a:srgbClr val="232333"/>
                </a:solidFill>
                <a:latin typeface="MTN Brighter Sans" panose="00000500000000000000" pitchFamily="50" charset="0"/>
                <a:ea typeface="Calibri" panose="020F0502020204030204" pitchFamily="34" charset="0"/>
              </a:rPr>
              <a:t>You can also submit a support ticket there.</a:t>
            </a:r>
            <a:endParaRPr lang="en-US" sz="2000" dirty="0">
              <a:latin typeface="MTN Brighter Sans" panose="00000500000000000000" pitchFamily="50" charset="0"/>
              <a:ea typeface="Calibri" panose="020F0502020204030204" pitchFamily="34" charset="0"/>
            </a:endParaRPr>
          </a:p>
          <a:p>
            <a:pPr>
              <a:lnSpc>
                <a:spcPct val="105000"/>
              </a:lnSpc>
            </a:pPr>
            <a:r>
              <a:rPr lang="en-US" b="1" i="1" dirty="0">
                <a:solidFill>
                  <a:srgbClr val="E02828"/>
                </a:solidFill>
                <a:latin typeface="MTN Brighter Sans" panose="00000500000000000000" pitchFamily="50" charset="0"/>
                <a:ea typeface="Calibri" panose="020F0502020204030204" pitchFamily="34" charset="0"/>
              </a:rPr>
              <a:t>*</a:t>
            </a:r>
            <a:r>
              <a:rPr lang="en-US" dirty="0">
                <a:solidFill>
                  <a:srgbClr val="232333"/>
                </a:solidFill>
                <a:latin typeface="MTN Brighter Sans" panose="00000500000000000000" pitchFamily="50" charset="0"/>
                <a:ea typeface="Calibri" panose="020F0502020204030204" pitchFamily="34" charset="0"/>
              </a:rPr>
              <a:t> Required information</a:t>
            </a:r>
            <a:endParaRPr lang="en-US" sz="2000" dirty="0">
              <a:latin typeface="MTN Brighter Sans" panose="00000500000000000000" pitchFamily="50" charset="0"/>
              <a:ea typeface="Calibri" panose="020F0502020204030204" pitchFamily="34" charset="0"/>
            </a:endParaRPr>
          </a:p>
          <a:p>
            <a:pPr>
              <a:lnSpc>
                <a:spcPct val="105000"/>
              </a:lnSpc>
            </a:pPr>
            <a:r>
              <a:rPr lang="en-US" dirty="0">
                <a:solidFill>
                  <a:srgbClr val="232333"/>
                </a:solidFill>
                <a:latin typeface="MTN Brighter Sans" panose="00000500000000000000" pitchFamily="50" charset="0"/>
                <a:ea typeface="Calibri" panose="020F0502020204030204" pitchFamily="34" charset="0"/>
              </a:rPr>
              <a:t> </a:t>
            </a:r>
            <a:endParaRPr lang="en-US" sz="2000" dirty="0">
              <a:latin typeface="MTN Brighter Sans" panose="00000500000000000000" pitchFamily="50" charset="0"/>
              <a:ea typeface="Calibri" panose="020F0502020204030204" pitchFamily="34" charset="0"/>
            </a:endParaRPr>
          </a:p>
          <a:p>
            <a:pPr>
              <a:lnSpc>
                <a:spcPct val="105000"/>
              </a:lnSpc>
            </a:pPr>
            <a:r>
              <a:rPr lang="en-US" dirty="0">
                <a:solidFill>
                  <a:srgbClr val="232333"/>
                </a:solidFill>
                <a:latin typeface="MTN Brighter Sans" panose="00000500000000000000" pitchFamily="50" charset="0"/>
                <a:ea typeface="Calibri" panose="020F0502020204030204" pitchFamily="34" charset="0"/>
              </a:rPr>
              <a:t>What would you like to tell us about? </a:t>
            </a:r>
            <a:r>
              <a:rPr lang="en-US" b="1" i="1" dirty="0">
                <a:solidFill>
                  <a:srgbClr val="E02828"/>
                </a:solidFill>
                <a:latin typeface="MTN Brighter Sans" panose="00000500000000000000" pitchFamily="50" charset="0"/>
                <a:ea typeface="Calibri" panose="020F0502020204030204" pitchFamily="34" charset="0"/>
              </a:rPr>
              <a:t>*</a:t>
            </a:r>
          </a:p>
          <a:p>
            <a:r>
              <a:rPr lang="en-US" dirty="0">
                <a:latin typeface="MTN Brighter Sans" panose="00000500000000000000" pitchFamily="50" charset="0"/>
              </a:rPr>
              <a:t> </a:t>
            </a:r>
          </a:p>
          <a:p>
            <a:r>
              <a:rPr lang="en-US" dirty="0">
                <a:latin typeface="MTN Brighter Sans" panose="00000500000000000000" pitchFamily="50" charset="0"/>
              </a:rPr>
              <a:t>       List of option to select from:</a:t>
            </a:r>
          </a:p>
          <a:p>
            <a:r>
              <a:rPr lang="en-US" dirty="0">
                <a:latin typeface="MTN Brighter Sans" panose="00000500000000000000" pitchFamily="50" charset="0"/>
              </a:rPr>
              <a:t> </a:t>
            </a:r>
          </a:p>
          <a:p>
            <a:r>
              <a:rPr lang="en-US" dirty="0">
                <a:latin typeface="MTN Brighter Sans" panose="00000500000000000000" pitchFamily="50" charset="0"/>
              </a:rPr>
              <a:t>List of selected options –</a:t>
            </a:r>
          </a:p>
          <a:p>
            <a:pPr marL="285750" lvl="0" indent="-285750">
              <a:buFont typeface="Arial" panose="020B0604020202020204" pitchFamily="34" charset="0"/>
              <a:buChar char="•"/>
            </a:pPr>
            <a:r>
              <a:rPr lang="en-US" dirty="0">
                <a:latin typeface="MTN Brighter Sans" panose="00000500000000000000" pitchFamily="50" charset="0"/>
              </a:rPr>
              <a:t>What I like </a:t>
            </a:r>
          </a:p>
          <a:p>
            <a:pPr marL="285750" lvl="0" indent="-285750">
              <a:buFont typeface="Arial" panose="020B0604020202020204" pitchFamily="34" charset="0"/>
              <a:buChar char="•"/>
            </a:pPr>
            <a:r>
              <a:rPr lang="en-US" dirty="0">
                <a:latin typeface="MTN Brighter Sans" panose="00000500000000000000" pitchFamily="50" charset="0"/>
              </a:rPr>
              <a:t>What I do not like</a:t>
            </a:r>
          </a:p>
          <a:p>
            <a:pPr marL="285750" lvl="0" indent="-285750">
              <a:buFont typeface="Arial" panose="020B0604020202020204" pitchFamily="34" charset="0"/>
              <a:buChar char="•"/>
            </a:pPr>
            <a:r>
              <a:rPr lang="en-US" dirty="0">
                <a:latin typeface="MTN Brighter Sans" panose="00000500000000000000" pitchFamily="50" charset="0"/>
              </a:rPr>
              <a:t>Suggest an improvement</a:t>
            </a:r>
          </a:p>
          <a:p>
            <a:pPr marL="285750" lvl="0" indent="-285750">
              <a:buFont typeface="Arial" panose="020B0604020202020204" pitchFamily="34" charset="0"/>
              <a:buChar char="•"/>
            </a:pPr>
            <a:r>
              <a:rPr lang="en-US" dirty="0">
                <a:latin typeface="MTN Brighter Sans" panose="00000500000000000000" pitchFamily="50" charset="0"/>
              </a:rPr>
              <a:t>Suggest a new idea</a:t>
            </a:r>
          </a:p>
          <a:p>
            <a:pPr marL="285750" lvl="0" indent="-285750">
              <a:buFont typeface="Arial" panose="020B0604020202020204" pitchFamily="34" charset="0"/>
              <a:buChar char="•"/>
            </a:pPr>
            <a:r>
              <a:rPr lang="en-US" dirty="0">
                <a:latin typeface="MTN Brighter Sans" panose="00000500000000000000" pitchFamily="50" charset="0"/>
              </a:rPr>
              <a:t>General comment</a:t>
            </a:r>
          </a:p>
          <a:p>
            <a:endParaRPr lang="en-US" dirty="0"/>
          </a:p>
          <a:p>
            <a:r>
              <a:rPr lang="en-US" dirty="0"/>
              <a:t> </a:t>
            </a:r>
          </a:p>
          <a:p>
            <a:pPr>
              <a:lnSpc>
                <a:spcPct val="105000"/>
              </a:lnSpc>
            </a:pPr>
            <a:endParaRPr lang="en-US" sz="20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8584870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937" y="97206"/>
            <a:ext cx="11404600" cy="493811"/>
          </a:xfrm>
        </p:spPr>
        <p:txBody>
          <a:bodyPr/>
          <a:lstStyle/>
          <a:p>
            <a:r>
              <a:rPr lang="en-US" sz="2000" dirty="0"/>
              <a:t>Survey/Customer’s feedback</a:t>
            </a:r>
          </a:p>
        </p:txBody>
      </p:sp>
      <p:sp>
        <p:nvSpPr>
          <p:cNvPr id="5" name="Rectangle 5">
            <a:extLst>
              <a:ext uri="{FF2B5EF4-FFF2-40B4-BE49-F238E27FC236}">
                <a16:creationId xmlns:a16="http://schemas.microsoft.com/office/drawing/2014/main" id="{88D6C1AD-EAE3-46F0-B30A-F259DE83DD74}"/>
              </a:ext>
            </a:extLst>
          </p:cNvPr>
          <p:cNvSpPr>
            <a:spLocks noChangeArrowheads="1"/>
          </p:cNvSpPr>
          <p:nvPr/>
        </p:nvSpPr>
        <p:spPr bwMode="auto">
          <a:xfrm>
            <a:off x="188950" y="1250618"/>
            <a:ext cx="907887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32333"/>
                </a:solidFill>
                <a:effectLst/>
                <a:latin typeface="MTN Brighter Sans" panose="00000500000000000000" pitchFamily="50" charset="0"/>
                <a:ea typeface="Calibri" panose="020F0502020204030204" pitchFamily="34" charset="0"/>
              </a:rPr>
              <a:t>Tell us more. And thank you. </a:t>
            </a:r>
            <a:r>
              <a:rPr kumimoji="0" lang="en-US" altLang="en-US" b="1" i="1" u="none" strike="noStrike" cap="none" normalizeH="0" baseline="0" dirty="0">
                <a:ln>
                  <a:noFill/>
                </a:ln>
                <a:solidFill>
                  <a:srgbClr val="E02828"/>
                </a:solidFill>
                <a:effectLst/>
                <a:latin typeface="MTN Brighter Sans" panose="00000500000000000000" pitchFamily="50" charset="0"/>
                <a:ea typeface="Calibri" panose="020F0502020204030204" pitchFamily="34" charset="0"/>
              </a:rPr>
              <a:t>*</a:t>
            </a:r>
            <a:endParaRPr kumimoji="0" lang="en-US" altLang="en-US" b="0" i="0" u="none" strike="noStrike" cap="none" normalizeH="0" baseline="0" dirty="0">
              <a:ln>
                <a:noFill/>
              </a:ln>
              <a:solidFill>
                <a:schemeClr val="tx1"/>
              </a:solidFill>
              <a:effectLst/>
              <a:latin typeface="MTN Brighter Sans" panose="00000500000000000000" pitchFamily="50"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148" name="Picture 2">
            <a:extLst>
              <a:ext uri="{FF2B5EF4-FFF2-40B4-BE49-F238E27FC236}">
                <a16:creationId xmlns:a16="http://schemas.microsoft.com/office/drawing/2014/main" id="{A759346F-44F2-4036-ABB6-AFAF44EC127B}"/>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937" y="1724025"/>
            <a:ext cx="4677588" cy="10382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6">
            <a:extLst>
              <a:ext uri="{FF2B5EF4-FFF2-40B4-BE49-F238E27FC236}">
                <a16:creationId xmlns:a16="http://schemas.microsoft.com/office/drawing/2014/main" id="{E170081C-7088-4236-859F-346D7F6303EE}"/>
              </a:ext>
            </a:extLst>
          </p:cNvPr>
          <p:cNvSpPr>
            <a:spLocks noChangeArrowheads="1"/>
          </p:cNvSpPr>
          <p:nvPr/>
        </p:nvSpPr>
        <p:spPr bwMode="auto">
          <a:xfrm>
            <a:off x="436600" y="1361985"/>
            <a:ext cx="907887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b="0" i="0" u="none" strike="noStrike" cap="none" normalizeH="0" baseline="0" dirty="0">
                <a:ln>
                  <a:noFill/>
                </a:ln>
                <a:solidFill>
                  <a:schemeClr val="tx1"/>
                </a:solidFill>
                <a:effectLst/>
                <a:latin typeface="MTN Brighter Sans" panose="00000500000000000000" pitchFamily="50" charset="0"/>
              </a:rPr>
            </a:br>
            <a:endParaRPr kumimoji="0" lang="en-US" altLang="en-US" b="0" i="0" u="none" strike="noStrike" cap="none" normalizeH="0" baseline="0" dirty="0">
              <a:ln>
                <a:noFill/>
              </a:ln>
              <a:solidFill>
                <a:schemeClr val="tx1"/>
              </a:solidFill>
              <a:effectLst/>
              <a:latin typeface="MTN Brighter Sans" panose="00000500000000000000" pitchFamily="50"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32333"/>
                </a:solidFill>
                <a:effectLst/>
                <a:latin typeface="MTN Brighter Sans" panose="00000500000000000000" pitchFamily="50" charset="0"/>
                <a:ea typeface="Calibri" panose="020F0502020204030204" pitchFamily="34" charset="0"/>
              </a:rPr>
              <a:t>Create a box for customer feedback</a:t>
            </a:r>
            <a:endParaRPr kumimoji="0" lang="en-US" altLang="en-US" b="0" i="0" u="none" strike="noStrike" cap="none" normalizeH="0" baseline="0" dirty="0">
              <a:ln>
                <a:noFill/>
              </a:ln>
              <a:solidFill>
                <a:schemeClr val="tx1"/>
              </a:solidFill>
              <a:effectLst/>
              <a:latin typeface="MTN Brighter Sans" panose="00000500000000000000" pitchFamily="50"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TN Brighter Sans" panose="00000500000000000000" pitchFamily="50" charset="0"/>
            </a:endParaRPr>
          </a:p>
        </p:txBody>
      </p:sp>
      <p:sp>
        <p:nvSpPr>
          <p:cNvPr id="7" name="Rectangle 8">
            <a:extLst>
              <a:ext uri="{FF2B5EF4-FFF2-40B4-BE49-F238E27FC236}">
                <a16:creationId xmlns:a16="http://schemas.microsoft.com/office/drawing/2014/main" id="{6587F76A-1CB2-4911-AC71-499A5F18A8DC}"/>
              </a:ext>
            </a:extLst>
          </p:cNvPr>
          <p:cNvSpPr>
            <a:spLocks noChangeArrowheads="1"/>
          </p:cNvSpPr>
          <p:nvPr/>
        </p:nvSpPr>
        <p:spPr bwMode="auto">
          <a:xfrm>
            <a:off x="188950" y="3584462"/>
            <a:ext cx="1063942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32333"/>
                </a:solidFill>
                <a:effectLst/>
                <a:latin typeface="MTN Brighter Sans" panose="00000500000000000000" pitchFamily="50" charset="0"/>
                <a:ea typeface="Calibri" panose="020F0502020204030204" pitchFamily="34" charset="0"/>
              </a:rPr>
              <a:t>Email: (optional, if you would like us to respond)</a:t>
            </a:r>
            <a:endParaRPr kumimoji="0" lang="en-US" altLang="en-US" b="0" i="0" u="none" strike="noStrike" cap="none" normalizeH="0" baseline="0" dirty="0">
              <a:ln>
                <a:noFill/>
              </a:ln>
              <a:solidFill>
                <a:schemeClr val="tx1"/>
              </a:solidFill>
              <a:effectLst/>
              <a:latin typeface="MTN Brighter Sans" panose="00000500000000000000" pitchFamily="50"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151" name="Picture 1">
            <a:extLst>
              <a:ext uri="{FF2B5EF4-FFF2-40B4-BE49-F238E27FC236}">
                <a16:creationId xmlns:a16="http://schemas.microsoft.com/office/drawing/2014/main" id="{9239523D-65C6-4693-BBD3-B4A640DCB8D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600" y="4343707"/>
            <a:ext cx="5486401" cy="4953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9">
            <a:extLst>
              <a:ext uri="{FF2B5EF4-FFF2-40B4-BE49-F238E27FC236}">
                <a16:creationId xmlns:a16="http://schemas.microsoft.com/office/drawing/2014/main" id="{BBA3029C-75B1-426D-BB80-C93CFBDA134A}"/>
              </a:ext>
            </a:extLst>
          </p:cNvPr>
          <p:cNvSpPr>
            <a:spLocks noChangeArrowheads="1"/>
          </p:cNvSpPr>
          <p:nvPr/>
        </p:nvSpPr>
        <p:spPr bwMode="auto">
          <a:xfrm>
            <a:off x="436600" y="4392612"/>
            <a:ext cx="1002982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TN Brighter Sans" panose="00000500000000000000" pitchFamily="50" charset="0"/>
                <a:ea typeface="Calibri" panose="020F0502020204030204" pitchFamily="34" charset="0"/>
              </a:rPr>
              <a:t>Another box for customer to input e-mail</a:t>
            </a:r>
            <a:endParaRPr kumimoji="0" lang="en-US" altLang="en-US" b="0" i="0" u="none" strike="noStrike" cap="none" normalizeH="0" baseline="0" dirty="0">
              <a:ln>
                <a:noFill/>
              </a:ln>
              <a:solidFill>
                <a:schemeClr val="tx1"/>
              </a:solidFill>
              <a:effectLst/>
              <a:latin typeface="MTN Brighter Sans" panose="00000500000000000000" pitchFamily="50"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824569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53874"/>
            <a:ext cx="12192000" cy="995164"/>
          </a:xfrm>
        </p:spPr>
        <p:txBody>
          <a:bodyPr/>
          <a:lstStyle/>
          <a:p>
            <a:pPr algn="ctr"/>
            <a:r>
              <a:rPr lang="en-ZA" sz="6000" dirty="0"/>
              <a:t>Integration Interface Design (API, Web Service)</a:t>
            </a:r>
          </a:p>
        </p:txBody>
      </p:sp>
    </p:spTree>
    <p:extLst>
      <p:ext uri="{BB962C8B-B14F-4D97-AF65-F5344CB8AC3E}">
        <p14:creationId xmlns:p14="http://schemas.microsoft.com/office/powerpoint/2010/main" val="8186280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361632" y="154362"/>
            <a:ext cx="6108017" cy="571500"/>
          </a:xfrm>
        </p:spPr>
        <p:txBody>
          <a:bodyPr/>
          <a:lstStyle/>
          <a:p>
            <a:r>
              <a:rPr lang="en-US" dirty="0"/>
              <a:t>Provider System API Specifications</a:t>
            </a:r>
          </a:p>
        </p:txBody>
      </p:sp>
      <p:graphicFrame>
        <p:nvGraphicFramePr>
          <p:cNvPr id="10" name="Table 9">
            <a:extLst>
              <a:ext uri="{FF2B5EF4-FFF2-40B4-BE49-F238E27FC236}">
                <a16:creationId xmlns:a16="http://schemas.microsoft.com/office/drawing/2014/main" id="{26841A19-0CB5-4D8C-97D1-C67317CD8B68}"/>
              </a:ext>
            </a:extLst>
          </p:cNvPr>
          <p:cNvGraphicFramePr>
            <a:graphicFrameLocks noGrp="1"/>
          </p:cNvGraphicFramePr>
          <p:nvPr>
            <p:extLst>
              <p:ext uri="{D42A27DB-BD31-4B8C-83A1-F6EECF244321}">
                <p14:modId xmlns:p14="http://schemas.microsoft.com/office/powerpoint/2010/main" val="1978522581"/>
              </p:ext>
            </p:extLst>
          </p:nvPr>
        </p:nvGraphicFramePr>
        <p:xfrm>
          <a:off x="237463" y="1113436"/>
          <a:ext cx="11466857" cy="5447859"/>
        </p:xfrm>
        <a:graphic>
          <a:graphicData uri="http://schemas.openxmlformats.org/drawingml/2006/table">
            <a:tbl>
              <a:tblPr firstRow="1" bandRow="1"/>
              <a:tblGrid>
                <a:gridCol w="625978">
                  <a:extLst>
                    <a:ext uri="{9D8B030D-6E8A-4147-A177-3AD203B41FA5}">
                      <a16:colId xmlns:a16="http://schemas.microsoft.com/office/drawing/2014/main" val="20000"/>
                    </a:ext>
                  </a:extLst>
                </a:gridCol>
                <a:gridCol w="2171783">
                  <a:extLst>
                    <a:ext uri="{9D8B030D-6E8A-4147-A177-3AD203B41FA5}">
                      <a16:colId xmlns:a16="http://schemas.microsoft.com/office/drawing/2014/main" val="20001"/>
                    </a:ext>
                  </a:extLst>
                </a:gridCol>
                <a:gridCol w="2496101">
                  <a:extLst>
                    <a:ext uri="{9D8B030D-6E8A-4147-A177-3AD203B41FA5}">
                      <a16:colId xmlns:a16="http://schemas.microsoft.com/office/drawing/2014/main" val="20002"/>
                    </a:ext>
                  </a:extLst>
                </a:gridCol>
                <a:gridCol w="2076768">
                  <a:extLst>
                    <a:ext uri="{9D8B030D-6E8A-4147-A177-3AD203B41FA5}">
                      <a16:colId xmlns:a16="http://schemas.microsoft.com/office/drawing/2014/main" val="20003"/>
                    </a:ext>
                  </a:extLst>
                </a:gridCol>
                <a:gridCol w="2587467">
                  <a:extLst>
                    <a:ext uri="{9D8B030D-6E8A-4147-A177-3AD203B41FA5}">
                      <a16:colId xmlns:a16="http://schemas.microsoft.com/office/drawing/2014/main" val="454783149"/>
                    </a:ext>
                  </a:extLst>
                </a:gridCol>
                <a:gridCol w="1508760">
                  <a:extLst>
                    <a:ext uri="{9D8B030D-6E8A-4147-A177-3AD203B41FA5}">
                      <a16:colId xmlns:a16="http://schemas.microsoft.com/office/drawing/2014/main" val="20004"/>
                    </a:ext>
                  </a:extLst>
                </a:gridCol>
              </a:tblGrid>
              <a:tr h="571059">
                <a:tc>
                  <a:txBody>
                    <a:bodyPr/>
                    <a:lstStyle/>
                    <a:p>
                      <a:pPr algn="ctr"/>
                      <a:r>
                        <a:rPr lang="en-US" sz="1400" dirty="0">
                          <a:solidFill>
                            <a:schemeClr val="bg1"/>
                          </a:solidFill>
                          <a:latin typeface="MTN Brighter Sans" panose="00000500000000000000" pitchFamily="50" charset="0"/>
                        </a:rPr>
                        <a:t>S/N</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0000"/>
                    </a:solidFill>
                  </a:tcPr>
                </a:tc>
                <a:tc>
                  <a:txBody>
                    <a:bodyPr/>
                    <a:lstStyle>
                      <a:lvl1pPr marL="0" algn="l" defTabSz="914400" rtl="0" eaLnBrk="1" latinLnBrk="0" hangingPunct="1">
                        <a:defRPr sz="1800" b="1" kern="1200">
                          <a:solidFill>
                            <a:schemeClr val="lt1"/>
                          </a:solidFill>
                          <a:latin typeface="Verdana"/>
                          <a:cs typeface="Arial"/>
                        </a:defRPr>
                      </a:lvl1pPr>
                      <a:lvl2pPr marL="457200" algn="l" defTabSz="914400" rtl="0" eaLnBrk="1" latinLnBrk="0" hangingPunct="1">
                        <a:defRPr sz="1800" b="1" kern="1200">
                          <a:solidFill>
                            <a:schemeClr val="lt1"/>
                          </a:solidFill>
                          <a:latin typeface="Verdana"/>
                          <a:cs typeface="Arial"/>
                        </a:defRPr>
                      </a:lvl2pPr>
                      <a:lvl3pPr marL="914400" algn="l" defTabSz="914400" rtl="0" eaLnBrk="1" latinLnBrk="0" hangingPunct="1">
                        <a:defRPr sz="1800" b="1" kern="1200">
                          <a:solidFill>
                            <a:schemeClr val="lt1"/>
                          </a:solidFill>
                          <a:latin typeface="Verdana"/>
                          <a:cs typeface="Arial"/>
                        </a:defRPr>
                      </a:lvl3pPr>
                      <a:lvl4pPr marL="1371600" algn="l" defTabSz="914400" rtl="0" eaLnBrk="1" latinLnBrk="0" hangingPunct="1">
                        <a:defRPr sz="1800" b="1" kern="1200">
                          <a:solidFill>
                            <a:schemeClr val="lt1"/>
                          </a:solidFill>
                          <a:latin typeface="Verdana"/>
                          <a:cs typeface="Arial"/>
                        </a:defRPr>
                      </a:lvl4pPr>
                      <a:lvl5pPr marL="1828800" algn="l" defTabSz="914400" rtl="0" eaLnBrk="1" latinLnBrk="0" hangingPunct="1">
                        <a:defRPr sz="1800" b="1" kern="1200">
                          <a:solidFill>
                            <a:schemeClr val="lt1"/>
                          </a:solidFill>
                          <a:latin typeface="Verdana"/>
                          <a:cs typeface="Arial"/>
                        </a:defRPr>
                      </a:lvl5pPr>
                      <a:lvl6pPr marL="2286000" algn="l" defTabSz="914400" rtl="0" eaLnBrk="1" latinLnBrk="0" hangingPunct="1">
                        <a:defRPr sz="1800" b="1" kern="1200">
                          <a:solidFill>
                            <a:schemeClr val="lt1"/>
                          </a:solidFill>
                          <a:latin typeface="Verdana"/>
                          <a:cs typeface="Arial"/>
                        </a:defRPr>
                      </a:lvl6pPr>
                      <a:lvl7pPr marL="2743200" algn="l" defTabSz="914400" rtl="0" eaLnBrk="1" latinLnBrk="0" hangingPunct="1">
                        <a:defRPr sz="1800" b="1" kern="1200">
                          <a:solidFill>
                            <a:schemeClr val="lt1"/>
                          </a:solidFill>
                          <a:latin typeface="Verdana"/>
                          <a:cs typeface="Arial"/>
                        </a:defRPr>
                      </a:lvl7pPr>
                      <a:lvl8pPr marL="3200400" algn="l" defTabSz="914400" rtl="0" eaLnBrk="1" latinLnBrk="0" hangingPunct="1">
                        <a:defRPr sz="1800" b="1" kern="1200">
                          <a:solidFill>
                            <a:schemeClr val="lt1"/>
                          </a:solidFill>
                          <a:latin typeface="Verdana"/>
                          <a:cs typeface="Arial"/>
                        </a:defRPr>
                      </a:lvl8pPr>
                      <a:lvl9pPr marL="3657600" algn="l" defTabSz="914400" rtl="0" eaLnBrk="1" latinLnBrk="0" hangingPunct="1">
                        <a:defRPr sz="1800" b="1" kern="1200">
                          <a:solidFill>
                            <a:schemeClr val="lt1"/>
                          </a:solidFill>
                          <a:latin typeface="Verdana"/>
                          <a:cs typeface="Arial"/>
                        </a:defRPr>
                      </a:lvl9pPr>
                    </a:lstStyle>
                    <a:p>
                      <a:pPr algn="ctr"/>
                      <a:r>
                        <a:rPr lang="en-US" sz="1400" dirty="0">
                          <a:solidFill>
                            <a:schemeClr val="bg1"/>
                          </a:solidFill>
                          <a:latin typeface="MTN Brighter Sans" panose="00000500000000000000" pitchFamily="50" charset="0"/>
                        </a:rPr>
                        <a:t>Service/API</a:t>
                      </a:r>
                      <a:r>
                        <a:rPr lang="en-US" sz="1400" baseline="0" dirty="0">
                          <a:solidFill>
                            <a:schemeClr val="bg1"/>
                          </a:solidFill>
                          <a:latin typeface="MTN Brighter Sans" panose="00000500000000000000" pitchFamily="50" charset="0"/>
                        </a:rPr>
                        <a:t> Name</a:t>
                      </a:r>
                      <a:endParaRPr lang="en-US" sz="1400" dirty="0">
                        <a:solidFill>
                          <a:schemeClr val="bg1"/>
                        </a:solidFill>
                        <a:latin typeface="MTN Brighter Sans" panose="00000500000000000000" pitchFamily="50" charset="0"/>
                      </a:endParaRP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0000"/>
                    </a:solidFill>
                  </a:tcPr>
                </a:tc>
                <a:tc>
                  <a:txBody>
                    <a:bodyPr/>
                    <a:lstStyle>
                      <a:lvl1pPr marL="0" algn="l" defTabSz="914400" rtl="0" eaLnBrk="1" latinLnBrk="0" hangingPunct="1">
                        <a:defRPr sz="1800" b="1" kern="1200">
                          <a:solidFill>
                            <a:schemeClr val="lt1"/>
                          </a:solidFill>
                          <a:latin typeface="Verdana"/>
                          <a:cs typeface="Arial"/>
                        </a:defRPr>
                      </a:lvl1pPr>
                      <a:lvl2pPr marL="457200" algn="l" defTabSz="914400" rtl="0" eaLnBrk="1" latinLnBrk="0" hangingPunct="1">
                        <a:defRPr sz="1800" b="1" kern="1200">
                          <a:solidFill>
                            <a:schemeClr val="lt1"/>
                          </a:solidFill>
                          <a:latin typeface="Verdana"/>
                          <a:cs typeface="Arial"/>
                        </a:defRPr>
                      </a:lvl2pPr>
                      <a:lvl3pPr marL="914400" algn="l" defTabSz="914400" rtl="0" eaLnBrk="1" latinLnBrk="0" hangingPunct="1">
                        <a:defRPr sz="1800" b="1" kern="1200">
                          <a:solidFill>
                            <a:schemeClr val="lt1"/>
                          </a:solidFill>
                          <a:latin typeface="Verdana"/>
                          <a:cs typeface="Arial"/>
                        </a:defRPr>
                      </a:lvl3pPr>
                      <a:lvl4pPr marL="1371600" algn="l" defTabSz="914400" rtl="0" eaLnBrk="1" latinLnBrk="0" hangingPunct="1">
                        <a:defRPr sz="1800" b="1" kern="1200">
                          <a:solidFill>
                            <a:schemeClr val="lt1"/>
                          </a:solidFill>
                          <a:latin typeface="Verdana"/>
                          <a:cs typeface="Arial"/>
                        </a:defRPr>
                      </a:lvl4pPr>
                      <a:lvl5pPr marL="1828800" algn="l" defTabSz="914400" rtl="0" eaLnBrk="1" latinLnBrk="0" hangingPunct="1">
                        <a:defRPr sz="1800" b="1" kern="1200">
                          <a:solidFill>
                            <a:schemeClr val="lt1"/>
                          </a:solidFill>
                          <a:latin typeface="Verdana"/>
                          <a:cs typeface="Arial"/>
                        </a:defRPr>
                      </a:lvl5pPr>
                      <a:lvl6pPr marL="2286000" algn="l" defTabSz="914400" rtl="0" eaLnBrk="1" latinLnBrk="0" hangingPunct="1">
                        <a:defRPr sz="1800" b="1" kern="1200">
                          <a:solidFill>
                            <a:schemeClr val="lt1"/>
                          </a:solidFill>
                          <a:latin typeface="Verdana"/>
                          <a:cs typeface="Arial"/>
                        </a:defRPr>
                      </a:lvl6pPr>
                      <a:lvl7pPr marL="2743200" algn="l" defTabSz="914400" rtl="0" eaLnBrk="1" latinLnBrk="0" hangingPunct="1">
                        <a:defRPr sz="1800" b="1" kern="1200">
                          <a:solidFill>
                            <a:schemeClr val="lt1"/>
                          </a:solidFill>
                          <a:latin typeface="Verdana"/>
                          <a:cs typeface="Arial"/>
                        </a:defRPr>
                      </a:lvl7pPr>
                      <a:lvl8pPr marL="3200400" algn="l" defTabSz="914400" rtl="0" eaLnBrk="1" latinLnBrk="0" hangingPunct="1">
                        <a:defRPr sz="1800" b="1" kern="1200">
                          <a:solidFill>
                            <a:schemeClr val="lt1"/>
                          </a:solidFill>
                          <a:latin typeface="Verdana"/>
                          <a:cs typeface="Arial"/>
                        </a:defRPr>
                      </a:lvl8pPr>
                      <a:lvl9pPr marL="3657600" algn="l" defTabSz="914400" rtl="0" eaLnBrk="1" latinLnBrk="0" hangingPunct="1">
                        <a:defRPr sz="1800" b="1" kern="1200">
                          <a:solidFill>
                            <a:schemeClr val="lt1"/>
                          </a:solidFill>
                          <a:latin typeface="Verdana"/>
                          <a:cs typeface="Arial"/>
                        </a:defRPr>
                      </a:lvl9pPr>
                    </a:lstStyle>
                    <a:p>
                      <a:pPr algn="ctr"/>
                      <a:r>
                        <a:rPr lang="en-US" sz="1400" dirty="0">
                          <a:solidFill>
                            <a:schemeClr val="bg1"/>
                          </a:solidFill>
                          <a:latin typeface="MTN Brighter Sans" panose="00000500000000000000" pitchFamily="50" charset="0"/>
                        </a:rPr>
                        <a:t>Use Case</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0000"/>
                    </a:solidFill>
                  </a:tcPr>
                </a:tc>
                <a:tc>
                  <a:txBody>
                    <a:bodyPr/>
                    <a:lstStyle>
                      <a:lvl1pPr marL="0" algn="l" defTabSz="914400" rtl="0" eaLnBrk="1" latinLnBrk="0" hangingPunct="1">
                        <a:defRPr sz="1800" b="1" kern="1200">
                          <a:solidFill>
                            <a:schemeClr val="lt1"/>
                          </a:solidFill>
                          <a:latin typeface="Verdana"/>
                          <a:cs typeface="Arial"/>
                        </a:defRPr>
                      </a:lvl1pPr>
                      <a:lvl2pPr marL="457200" algn="l" defTabSz="914400" rtl="0" eaLnBrk="1" latinLnBrk="0" hangingPunct="1">
                        <a:defRPr sz="1800" b="1" kern="1200">
                          <a:solidFill>
                            <a:schemeClr val="lt1"/>
                          </a:solidFill>
                          <a:latin typeface="Verdana"/>
                          <a:cs typeface="Arial"/>
                        </a:defRPr>
                      </a:lvl2pPr>
                      <a:lvl3pPr marL="914400" algn="l" defTabSz="914400" rtl="0" eaLnBrk="1" latinLnBrk="0" hangingPunct="1">
                        <a:defRPr sz="1800" b="1" kern="1200">
                          <a:solidFill>
                            <a:schemeClr val="lt1"/>
                          </a:solidFill>
                          <a:latin typeface="Verdana"/>
                          <a:cs typeface="Arial"/>
                        </a:defRPr>
                      </a:lvl3pPr>
                      <a:lvl4pPr marL="1371600" algn="l" defTabSz="914400" rtl="0" eaLnBrk="1" latinLnBrk="0" hangingPunct="1">
                        <a:defRPr sz="1800" b="1" kern="1200">
                          <a:solidFill>
                            <a:schemeClr val="lt1"/>
                          </a:solidFill>
                          <a:latin typeface="Verdana"/>
                          <a:cs typeface="Arial"/>
                        </a:defRPr>
                      </a:lvl4pPr>
                      <a:lvl5pPr marL="1828800" algn="l" defTabSz="914400" rtl="0" eaLnBrk="1" latinLnBrk="0" hangingPunct="1">
                        <a:defRPr sz="1800" b="1" kern="1200">
                          <a:solidFill>
                            <a:schemeClr val="lt1"/>
                          </a:solidFill>
                          <a:latin typeface="Verdana"/>
                          <a:cs typeface="Arial"/>
                        </a:defRPr>
                      </a:lvl5pPr>
                      <a:lvl6pPr marL="2286000" algn="l" defTabSz="914400" rtl="0" eaLnBrk="1" latinLnBrk="0" hangingPunct="1">
                        <a:defRPr sz="1800" b="1" kern="1200">
                          <a:solidFill>
                            <a:schemeClr val="lt1"/>
                          </a:solidFill>
                          <a:latin typeface="Verdana"/>
                          <a:cs typeface="Arial"/>
                        </a:defRPr>
                      </a:lvl6pPr>
                      <a:lvl7pPr marL="2743200" algn="l" defTabSz="914400" rtl="0" eaLnBrk="1" latinLnBrk="0" hangingPunct="1">
                        <a:defRPr sz="1800" b="1" kern="1200">
                          <a:solidFill>
                            <a:schemeClr val="lt1"/>
                          </a:solidFill>
                          <a:latin typeface="Verdana"/>
                          <a:cs typeface="Arial"/>
                        </a:defRPr>
                      </a:lvl7pPr>
                      <a:lvl8pPr marL="3200400" algn="l" defTabSz="914400" rtl="0" eaLnBrk="1" latinLnBrk="0" hangingPunct="1">
                        <a:defRPr sz="1800" b="1" kern="1200">
                          <a:solidFill>
                            <a:schemeClr val="lt1"/>
                          </a:solidFill>
                          <a:latin typeface="Verdana"/>
                          <a:cs typeface="Arial"/>
                        </a:defRPr>
                      </a:lvl8pPr>
                      <a:lvl9pPr marL="3657600" algn="l" defTabSz="914400" rtl="0" eaLnBrk="1" latinLnBrk="0" hangingPunct="1">
                        <a:defRPr sz="1800" b="1" kern="1200">
                          <a:solidFill>
                            <a:schemeClr val="lt1"/>
                          </a:solidFill>
                          <a:latin typeface="Verdana"/>
                          <a:cs typeface="Arial"/>
                        </a:defRPr>
                      </a:lvl9pPr>
                    </a:lstStyle>
                    <a:p>
                      <a:pPr algn="ctr"/>
                      <a:r>
                        <a:rPr lang="en-US" sz="1400" dirty="0">
                          <a:solidFill>
                            <a:schemeClr val="bg1"/>
                          </a:solidFill>
                          <a:latin typeface="MTN Brighter Sans" panose="00000500000000000000" pitchFamily="50" charset="0"/>
                        </a:rPr>
                        <a:t>Provider System</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0000"/>
                    </a:solidFill>
                  </a:tcPr>
                </a:tc>
                <a:tc>
                  <a:txBody>
                    <a:bodyPr/>
                    <a:lstStyle/>
                    <a:p>
                      <a:pPr algn="ctr"/>
                      <a:r>
                        <a:rPr lang="en-US" sz="1400" dirty="0">
                          <a:solidFill>
                            <a:schemeClr val="bg1"/>
                          </a:solidFill>
                          <a:latin typeface="MTN Brighter Sans" panose="00000500000000000000" pitchFamily="50" charset="0"/>
                        </a:rPr>
                        <a:t>Consuming System</a:t>
                      </a:r>
                    </a:p>
                  </a:txBody>
                  <a:tcPr anchor="ctr">
                    <a:lnL w="12700" cap="flat" cmpd="sng" algn="ctr">
                      <a:solidFill>
                        <a:srgbClr val="FFFFFF"/>
                      </a:solidFill>
                      <a:prstDash val="solid"/>
                      <a:round/>
                      <a:headEnd type="none" w="med" len="med"/>
                      <a:tailEnd type="none" w="med" len="med"/>
                    </a:lnL>
                    <a:lnR w="12700" cmpd="sng">
                      <a:solidFill>
                        <a:srgbClr val="FFFFFF"/>
                      </a:solidFill>
                    </a:lnR>
                    <a:lnT w="12700" cmpd="sng">
                      <a:solidFill>
                        <a:srgbClr val="FFFFFF"/>
                      </a:solidFill>
                    </a:lnT>
                    <a:lnB w="381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solidFill>
                  </a:tcPr>
                </a:tc>
                <a:tc>
                  <a:txBody>
                    <a:bodyPr/>
                    <a:lstStyle>
                      <a:lvl1pPr marL="0" algn="l" defTabSz="914400" rtl="0" eaLnBrk="1" latinLnBrk="0" hangingPunct="1">
                        <a:defRPr sz="1800" b="1" kern="1200">
                          <a:solidFill>
                            <a:schemeClr val="lt1"/>
                          </a:solidFill>
                          <a:latin typeface="Verdana"/>
                          <a:cs typeface="Arial"/>
                        </a:defRPr>
                      </a:lvl1pPr>
                      <a:lvl2pPr marL="457200" algn="l" defTabSz="914400" rtl="0" eaLnBrk="1" latinLnBrk="0" hangingPunct="1">
                        <a:defRPr sz="1800" b="1" kern="1200">
                          <a:solidFill>
                            <a:schemeClr val="lt1"/>
                          </a:solidFill>
                          <a:latin typeface="Verdana"/>
                          <a:cs typeface="Arial"/>
                        </a:defRPr>
                      </a:lvl2pPr>
                      <a:lvl3pPr marL="914400" algn="l" defTabSz="914400" rtl="0" eaLnBrk="1" latinLnBrk="0" hangingPunct="1">
                        <a:defRPr sz="1800" b="1" kern="1200">
                          <a:solidFill>
                            <a:schemeClr val="lt1"/>
                          </a:solidFill>
                          <a:latin typeface="Verdana"/>
                          <a:cs typeface="Arial"/>
                        </a:defRPr>
                      </a:lvl3pPr>
                      <a:lvl4pPr marL="1371600" algn="l" defTabSz="914400" rtl="0" eaLnBrk="1" latinLnBrk="0" hangingPunct="1">
                        <a:defRPr sz="1800" b="1" kern="1200">
                          <a:solidFill>
                            <a:schemeClr val="lt1"/>
                          </a:solidFill>
                          <a:latin typeface="Verdana"/>
                          <a:cs typeface="Arial"/>
                        </a:defRPr>
                      </a:lvl4pPr>
                      <a:lvl5pPr marL="1828800" algn="l" defTabSz="914400" rtl="0" eaLnBrk="1" latinLnBrk="0" hangingPunct="1">
                        <a:defRPr sz="1800" b="1" kern="1200">
                          <a:solidFill>
                            <a:schemeClr val="lt1"/>
                          </a:solidFill>
                          <a:latin typeface="Verdana"/>
                          <a:cs typeface="Arial"/>
                        </a:defRPr>
                      </a:lvl5pPr>
                      <a:lvl6pPr marL="2286000" algn="l" defTabSz="914400" rtl="0" eaLnBrk="1" latinLnBrk="0" hangingPunct="1">
                        <a:defRPr sz="1800" b="1" kern="1200">
                          <a:solidFill>
                            <a:schemeClr val="lt1"/>
                          </a:solidFill>
                          <a:latin typeface="Verdana"/>
                          <a:cs typeface="Arial"/>
                        </a:defRPr>
                      </a:lvl6pPr>
                      <a:lvl7pPr marL="2743200" algn="l" defTabSz="914400" rtl="0" eaLnBrk="1" latinLnBrk="0" hangingPunct="1">
                        <a:defRPr sz="1800" b="1" kern="1200">
                          <a:solidFill>
                            <a:schemeClr val="lt1"/>
                          </a:solidFill>
                          <a:latin typeface="Verdana"/>
                          <a:cs typeface="Arial"/>
                        </a:defRPr>
                      </a:lvl7pPr>
                      <a:lvl8pPr marL="3200400" algn="l" defTabSz="914400" rtl="0" eaLnBrk="1" latinLnBrk="0" hangingPunct="1">
                        <a:defRPr sz="1800" b="1" kern="1200">
                          <a:solidFill>
                            <a:schemeClr val="lt1"/>
                          </a:solidFill>
                          <a:latin typeface="Verdana"/>
                          <a:cs typeface="Arial"/>
                        </a:defRPr>
                      </a:lvl8pPr>
                      <a:lvl9pPr marL="3657600" algn="l" defTabSz="914400" rtl="0" eaLnBrk="1" latinLnBrk="0" hangingPunct="1">
                        <a:defRPr sz="1800" b="1" kern="1200">
                          <a:solidFill>
                            <a:schemeClr val="lt1"/>
                          </a:solidFill>
                          <a:latin typeface="Verdana"/>
                          <a:cs typeface="Arial"/>
                        </a:defRPr>
                      </a:lvl9pPr>
                    </a:lstStyle>
                    <a:p>
                      <a:pPr algn="ctr"/>
                      <a:r>
                        <a:rPr lang="en-US" sz="1400" dirty="0">
                          <a:solidFill>
                            <a:schemeClr val="bg1"/>
                          </a:solidFill>
                          <a:latin typeface="MTN Brighter Sans" panose="00000500000000000000" pitchFamily="50" charset="0"/>
                        </a:rPr>
                        <a:t>Middleware?</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0000"/>
                    </a:solidFill>
                  </a:tcPr>
                </a:tc>
                <a:extLst>
                  <a:ext uri="{0D108BD9-81ED-4DB2-BD59-A6C34878D82A}">
                    <a16:rowId xmlns:a16="http://schemas.microsoft.com/office/drawing/2014/main" val="10000"/>
                  </a:ext>
                </a:extLst>
              </a:tr>
              <a:tr h="385058">
                <a:tc>
                  <a:txBody>
                    <a:bodyPr/>
                    <a:lstStyle/>
                    <a:p>
                      <a:pPr algn="ctr"/>
                      <a:r>
                        <a:rPr lang="en-US" sz="1400" dirty="0">
                          <a:latin typeface="MTN Brighter Sans Light" panose="00000400000000000000" pitchFamily="50" charset="0"/>
                        </a:rPr>
                        <a:t>1.</a:t>
                      </a:r>
                    </a:p>
                  </a:txBody>
                  <a:tcPr anchor="ctr">
                    <a:lnL w="12700" cmpd="sng">
                      <a:solidFill>
                        <a:srgbClr val="FFFFFF"/>
                      </a:solidFill>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20000"/>
                      </a:srgbClr>
                    </a:solidFill>
                  </a:tcPr>
                </a:tc>
                <a:tc>
                  <a:txBody>
                    <a:bodyPr/>
                    <a:lstStyle>
                      <a:lvl1pPr marL="0" algn="l" defTabSz="914400" rtl="0" eaLnBrk="1" latinLnBrk="0" hangingPunct="1">
                        <a:defRPr sz="1800" kern="1200">
                          <a:solidFill>
                            <a:schemeClr val="dk1"/>
                          </a:solidFill>
                          <a:latin typeface="Verdana"/>
                          <a:cs typeface="Arial"/>
                        </a:defRPr>
                      </a:lvl1pPr>
                      <a:lvl2pPr marL="457200" algn="l" defTabSz="914400" rtl="0" eaLnBrk="1" latinLnBrk="0" hangingPunct="1">
                        <a:defRPr sz="1800" kern="1200">
                          <a:solidFill>
                            <a:schemeClr val="dk1"/>
                          </a:solidFill>
                          <a:latin typeface="Verdana"/>
                          <a:cs typeface="Arial"/>
                        </a:defRPr>
                      </a:lvl2pPr>
                      <a:lvl3pPr marL="914400" algn="l" defTabSz="914400" rtl="0" eaLnBrk="1" latinLnBrk="0" hangingPunct="1">
                        <a:defRPr sz="1800" kern="1200">
                          <a:solidFill>
                            <a:schemeClr val="dk1"/>
                          </a:solidFill>
                          <a:latin typeface="Verdana"/>
                          <a:cs typeface="Arial"/>
                        </a:defRPr>
                      </a:lvl3pPr>
                      <a:lvl4pPr marL="1371600" algn="l" defTabSz="914400" rtl="0" eaLnBrk="1" latinLnBrk="0" hangingPunct="1">
                        <a:defRPr sz="1800" kern="1200">
                          <a:solidFill>
                            <a:schemeClr val="dk1"/>
                          </a:solidFill>
                          <a:latin typeface="Verdana"/>
                          <a:cs typeface="Arial"/>
                        </a:defRPr>
                      </a:lvl4pPr>
                      <a:lvl5pPr marL="1828800" algn="l" defTabSz="914400" rtl="0" eaLnBrk="1" latinLnBrk="0" hangingPunct="1">
                        <a:defRPr sz="1800" kern="1200">
                          <a:solidFill>
                            <a:schemeClr val="dk1"/>
                          </a:solidFill>
                          <a:latin typeface="Verdana"/>
                          <a:cs typeface="Arial"/>
                        </a:defRPr>
                      </a:lvl5pPr>
                      <a:lvl6pPr marL="2286000" algn="l" defTabSz="914400" rtl="0" eaLnBrk="1" latinLnBrk="0" hangingPunct="1">
                        <a:defRPr sz="1800" kern="1200">
                          <a:solidFill>
                            <a:schemeClr val="dk1"/>
                          </a:solidFill>
                          <a:latin typeface="Verdana"/>
                          <a:cs typeface="Arial"/>
                        </a:defRPr>
                      </a:lvl6pPr>
                      <a:lvl7pPr marL="2743200" algn="l" defTabSz="914400" rtl="0" eaLnBrk="1" latinLnBrk="0" hangingPunct="1">
                        <a:defRPr sz="1800" kern="1200">
                          <a:solidFill>
                            <a:schemeClr val="dk1"/>
                          </a:solidFill>
                          <a:latin typeface="Verdana"/>
                          <a:cs typeface="Arial"/>
                        </a:defRPr>
                      </a:lvl7pPr>
                      <a:lvl8pPr marL="3200400" algn="l" defTabSz="914400" rtl="0" eaLnBrk="1" latinLnBrk="0" hangingPunct="1">
                        <a:defRPr sz="1800" kern="1200">
                          <a:solidFill>
                            <a:schemeClr val="dk1"/>
                          </a:solidFill>
                          <a:latin typeface="Verdana"/>
                          <a:cs typeface="Arial"/>
                        </a:defRPr>
                      </a:lvl8pPr>
                      <a:lvl9pPr marL="3657600" algn="l" defTabSz="914400" rtl="0" eaLnBrk="1" latinLnBrk="0" hangingPunct="1">
                        <a:defRPr sz="1800" kern="1200">
                          <a:solidFill>
                            <a:schemeClr val="dk1"/>
                          </a:solidFill>
                          <a:latin typeface="Verdana"/>
                          <a:cs typeface="Arial"/>
                        </a:defRPr>
                      </a:lvl9pPr>
                    </a:lstStyle>
                    <a:p>
                      <a:r>
                        <a:rPr lang="en-US" sz="1400" dirty="0"/>
                        <a:t>Fetch Tokenized Record</a:t>
                      </a:r>
                      <a:endParaRPr lang="en-US" sz="1400" i="0" kern="1200" dirty="0">
                        <a:solidFill>
                          <a:schemeClr val="dk1"/>
                        </a:solidFill>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20000"/>
                      </a:srgbClr>
                    </a:solidFill>
                  </a:tcPr>
                </a:tc>
                <a:tc>
                  <a:txBody>
                    <a:bodyPr/>
                    <a:lstStyle>
                      <a:lvl1pPr marL="0" algn="l" defTabSz="914400" rtl="0" eaLnBrk="1" latinLnBrk="0" hangingPunct="1">
                        <a:defRPr sz="1800" kern="1200">
                          <a:solidFill>
                            <a:schemeClr val="dk1"/>
                          </a:solidFill>
                          <a:latin typeface="Verdana"/>
                          <a:cs typeface="Arial"/>
                        </a:defRPr>
                      </a:lvl1pPr>
                      <a:lvl2pPr marL="457200" algn="l" defTabSz="914400" rtl="0" eaLnBrk="1" latinLnBrk="0" hangingPunct="1">
                        <a:defRPr sz="1800" kern="1200">
                          <a:solidFill>
                            <a:schemeClr val="dk1"/>
                          </a:solidFill>
                          <a:latin typeface="Verdana"/>
                          <a:cs typeface="Arial"/>
                        </a:defRPr>
                      </a:lvl2pPr>
                      <a:lvl3pPr marL="914400" algn="l" defTabSz="914400" rtl="0" eaLnBrk="1" latinLnBrk="0" hangingPunct="1">
                        <a:defRPr sz="1800" kern="1200">
                          <a:solidFill>
                            <a:schemeClr val="dk1"/>
                          </a:solidFill>
                          <a:latin typeface="Verdana"/>
                          <a:cs typeface="Arial"/>
                        </a:defRPr>
                      </a:lvl3pPr>
                      <a:lvl4pPr marL="1371600" algn="l" defTabSz="914400" rtl="0" eaLnBrk="1" latinLnBrk="0" hangingPunct="1">
                        <a:defRPr sz="1800" kern="1200">
                          <a:solidFill>
                            <a:schemeClr val="dk1"/>
                          </a:solidFill>
                          <a:latin typeface="Verdana"/>
                          <a:cs typeface="Arial"/>
                        </a:defRPr>
                      </a:lvl4pPr>
                      <a:lvl5pPr marL="1828800" algn="l" defTabSz="914400" rtl="0" eaLnBrk="1" latinLnBrk="0" hangingPunct="1">
                        <a:defRPr sz="1800" kern="1200">
                          <a:solidFill>
                            <a:schemeClr val="dk1"/>
                          </a:solidFill>
                          <a:latin typeface="Verdana"/>
                          <a:cs typeface="Arial"/>
                        </a:defRPr>
                      </a:lvl5pPr>
                      <a:lvl6pPr marL="2286000" algn="l" defTabSz="914400" rtl="0" eaLnBrk="1" latinLnBrk="0" hangingPunct="1">
                        <a:defRPr sz="1800" kern="1200">
                          <a:solidFill>
                            <a:schemeClr val="dk1"/>
                          </a:solidFill>
                          <a:latin typeface="Verdana"/>
                          <a:cs typeface="Arial"/>
                        </a:defRPr>
                      </a:lvl6pPr>
                      <a:lvl7pPr marL="2743200" algn="l" defTabSz="914400" rtl="0" eaLnBrk="1" latinLnBrk="0" hangingPunct="1">
                        <a:defRPr sz="1800" kern="1200">
                          <a:solidFill>
                            <a:schemeClr val="dk1"/>
                          </a:solidFill>
                          <a:latin typeface="Verdana"/>
                          <a:cs typeface="Arial"/>
                        </a:defRPr>
                      </a:lvl7pPr>
                      <a:lvl8pPr marL="3200400" algn="l" defTabSz="914400" rtl="0" eaLnBrk="1" latinLnBrk="0" hangingPunct="1">
                        <a:defRPr sz="1800" kern="1200">
                          <a:solidFill>
                            <a:schemeClr val="dk1"/>
                          </a:solidFill>
                          <a:latin typeface="Verdana"/>
                          <a:cs typeface="Arial"/>
                        </a:defRPr>
                      </a:lvl8pPr>
                      <a:lvl9pPr marL="3657600" algn="l" defTabSz="914400" rtl="0" eaLnBrk="1" latinLnBrk="0" hangingPunct="1">
                        <a:defRPr sz="1800" kern="1200">
                          <a:solidFill>
                            <a:schemeClr val="dk1"/>
                          </a:solidFill>
                          <a:latin typeface="Verdana"/>
                          <a:cs typeface="Arial"/>
                        </a:defRPr>
                      </a:lvl9pPr>
                    </a:lstStyle>
                    <a:p>
                      <a:pPr marL="0" algn="l" defTabSz="914400" rtl="0" eaLnBrk="1" latinLnBrk="0" hangingPunct="1"/>
                      <a:r>
                        <a:rPr lang="en-US" sz="1400" i="0" kern="1200" dirty="0">
                          <a:solidFill>
                            <a:schemeClr val="dk1"/>
                          </a:solidFill>
                          <a:latin typeface="MTN Brighter Sans" panose="00000500000000000000" pitchFamily="50" charset="0"/>
                          <a:ea typeface="+mn-ea"/>
                          <a:cs typeface="Arial"/>
                        </a:rPr>
                        <a:t>Existing tokenized card</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20000"/>
                      </a:srgbClr>
                    </a:solidFill>
                  </a:tcPr>
                </a:tc>
                <a:tc>
                  <a:txBody>
                    <a:bodyPr/>
                    <a:lstStyle>
                      <a:lvl1pPr marL="0" algn="l" defTabSz="914400" rtl="0" eaLnBrk="1" latinLnBrk="0" hangingPunct="1">
                        <a:defRPr sz="1800" kern="1200">
                          <a:solidFill>
                            <a:schemeClr val="dk1"/>
                          </a:solidFill>
                          <a:latin typeface="Verdana"/>
                          <a:cs typeface="Arial"/>
                        </a:defRPr>
                      </a:lvl1pPr>
                      <a:lvl2pPr marL="457200" algn="l" defTabSz="914400" rtl="0" eaLnBrk="1" latinLnBrk="0" hangingPunct="1">
                        <a:defRPr sz="1800" kern="1200">
                          <a:solidFill>
                            <a:schemeClr val="dk1"/>
                          </a:solidFill>
                          <a:latin typeface="Verdana"/>
                          <a:cs typeface="Arial"/>
                        </a:defRPr>
                      </a:lvl2pPr>
                      <a:lvl3pPr marL="914400" algn="l" defTabSz="914400" rtl="0" eaLnBrk="1" latinLnBrk="0" hangingPunct="1">
                        <a:defRPr sz="1800" kern="1200">
                          <a:solidFill>
                            <a:schemeClr val="dk1"/>
                          </a:solidFill>
                          <a:latin typeface="Verdana"/>
                          <a:cs typeface="Arial"/>
                        </a:defRPr>
                      </a:lvl3pPr>
                      <a:lvl4pPr marL="1371600" algn="l" defTabSz="914400" rtl="0" eaLnBrk="1" latinLnBrk="0" hangingPunct="1">
                        <a:defRPr sz="1800" kern="1200">
                          <a:solidFill>
                            <a:schemeClr val="dk1"/>
                          </a:solidFill>
                          <a:latin typeface="Verdana"/>
                          <a:cs typeface="Arial"/>
                        </a:defRPr>
                      </a:lvl4pPr>
                      <a:lvl5pPr marL="1828800" algn="l" defTabSz="914400" rtl="0" eaLnBrk="1" latinLnBrk="0" hangingPunct="1">
                        <a:defRPr sz="1800" kern="1200">
                          <a:solidFill>
                            <a:schemeClr val="dk1"/>
                          </a:solidFill>
                          <a:latin typeface="Verdana"/>
                          <a:cs typeface="Arial"/>
                        </a:defRPr>
                      </a:lvl5pPr>
                      <a:lvl6pPr marL="2286000" algn="l" defTabSz="914400" rtl="0" eaLnBrk="1" latinLnBrk="0" hangingPunct="1">
                        <a:defRPr sz="1800" kern="1200">
                          <a:solidFill>
                            <a:schemeClr val="dk1"/>
                          </a:solidFill>
                          <a:latin typeface="Verdana"/>
                          <a:cs typeface="Arial"/>
                        </a:defRPr>
                      </a:lvl6pPr>
                      <a:lvl7pPr marL="2743200" algn="l" defTabSz="914400" rtl="0" eaLnBrk="1" latinLnBrk="0" hangingPunct="1">
                        <a:defRPr sz="1800" kern="1200">
                          <a:solidFill>
                            <a:schemeClr val="dk1"/>
                          </a:solidFill>
                          <a:latin typeface="Verdana"/>
                          <a:cs typeface="Arial"/>
                        </a:defRPr>
                      </a:lvl7pPr>
                      <a:lvl8pPr marL="3200400" algn="l" defTabSz="914400" rtl="0" eaLnBrk="1" latinLnBrk="0" hangingPunct="1">
                        <a:defRPr sz="1800" kern="1200">
                          <a:solidFill>
                            <a:schemeClr val="dk1"/>
                          </a:solidFill>
                          <a:latin typeface="Verdana"/>
                          <a:cs typeface="Arial"/>
                        </a:defRPr>
                      </a:lvl8pPr>
                      <a:lvl9pPr marL="3657600" algn="l" defTabSz="914400" rtl="0" eaLnBrk="1" latinLnBrk="0" hangingPunct="1">
                        <a:defRPr sz="1800" kern="1200">
                          <a:solidFill>
                            <a:schemeClr val="dk1"/>
                          </a:solidFill>
                          <a:latin typeface="Verdana"/>
                          <a:cs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TN Brighter Sans Light" panose="00000400000000000000" pitchFamily="50" charset="0"/>
                          <a:ea typeface="+mn-ea"/>
                          <a:cs typeface="Arial"/>
                        </a:rPr>
                        <a:t>CPG </a:t>
                      </a:r>
                    </a:p>
                    <a:p>
                      <a:pPr marL="0" algn="l" defTabSz="914400" rtl="0" eaLnBrk="1" latinLnBrk="0" hangingPunct="1"/>
                      <a:endParaRPr lang="en-US" sz="1400" i="0" kern="1200" dirty="0">
                        <a:solidFill>
                          <a:schemeClr val="dk1"/>
                        </a:solidFill>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20000"/>
                      </a:srgbClr>
                    </a:solidFill>
                  </a:tcPr>
                </a:tc>
                <a:tc>
                  <a:txBody>
                    <a:bodyPr/>
                    <a:lstStyle/>
                    <a:p>
                      <a:pPr marL="0" algn="l" defTabSz="914400" rtl="0" eaLnBrk="1" latinLnBrk="0" hangingPunct="1"/>
                      <a:r>
                        <a:rPr lang="en-US" sz="1400" i="0" kern="1200" dirty="0" err="1">
                          <a:solidFill>
                            <a:schemeClr val="dk1"/>
                          </a:solidFill>
                          <a:latin typeface="MTN Brighter Sans" panose="00000500000000000000" pitchFamily="50" charset="0"/>
                          <a:ea typeface="+mn-ea"/>
                          <a:cs typeface="Arial"/>
                        </a:rPr>
                        <a:t>NextGen,CLM</a:t>
                      </a:r>
                      <a:r>
                        <a:rPr lang="en-US" sz="1400" i="0" kern="1200" dirty="0">
                          <a:solidFill>
                            <a:schemeClr val="dk1"/>
                          </a:solidFill>
                          <a:latin typeface="MTN Brighter Sans" panose="00000500000000000000" pitchFamily="50" charset="0"/>
                          <a:ea typeface="+mn-ea"/>
                          <a:cs typeface="Arial"/>
                        </a:rPr>
                        <a:t> </a:t>
                      </a:r>
                      <a:r>
                        <a:rPr lang="en-US" sz="1400" i="0" kern="1200" dirty="0" err="1">
                          <a:solidFill>
                            <a:schemeClr val="dk1"/>
                          </a:solidFill>
                          <a:latin typeface="MTN Brighter Sans" panose="00000500000000000000" pitchFamily="50" charset="0"/>
                          <a:ea typeface="+mn-ea"/>
                          <a:cs typeface="Arial"/>
                        </a:rPr>
                        <a:t>MTNWeb</a:t>
                      </a:r>
                      <a:r>
                        <a:rPr lang="en-US" sz="1400" i="0" kern="1200" dirty="0">
                          <a:solidFill>
                            <a:schemeClr val="dk1"/>
                          </a:solidFill>
                          <a:latin typeface="MTN Brighter Sans" panose="00000500000000000000" pitchFamily="50" charset="0"/>
                          <a:ea typeface="+mn-ea"/>
                          <a:cs typeface="Arial"/>
                        </a:rPr>
                        <a:t>, </a:t>
                      </a:r>
                      <a:r>
                        <a:rPr lang="en-US" sz="1400" i="0" kern="1200" dirty="0" err="1">
                          <a:solidFill>
                            <a:schemeClr val="dk1"/>
                          </a:solidFill>
                          <a:latin typeface="MTN Brighter Sans" panose="00000500000000000000" pitchFamily="50" charset="0"/>
                          <a:ea typeface="+mn-ea"/>
                          <a:cs typeface="Arial"/>
                        </a:rPr>
                        <a:t>Zigi</a:t>
                      </a:r>
                      <a:endParaRPr lang="en-US" sz="1400" i="0" kern="1200" dirty="0">
                        <a:solidFill>
                          <a:schemeClr val="dk1"/>
                        </a:solidFill>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20000"/>
                      </a:srgbClr>
                    </a:solidFill>
                  </a:tcPr>
                </a:tc>
                <a:tc>
                  <a:txBody>
                    <a:bodyPr/>
                    <a:lstStyle>
                      <a:lvl1pPr marL="0" algn="l" defTabSz="914400" rtl="0" eaLnBrk="1" latinLnBrk="0" hangingPunct="1">
                        <a:defRPr sz="1800" kern="1200">
                          <a:solidFill>
                            <a:schemeClr val="dk1"/>
                          </a:solidFill>
                          <a:latin typeface="Verdana"/>
                          <a:cs typeface="Arial"/>
                        </a:defRPr>
                      </a:lvl1pPr>
                      <a:lvl2pPr marL="457200" algn="l" defTabSz="914400" rtl="0" eaLnBrk="1" latinLnBrk="0" hangingPunct="1">
                        <a:defRPr sz="1800" kern="1200">
                          <a:solidFill>
                            <a:schemeClr val="dk1"/>
                          </a:solidFill>
                          <a:latin typeface="Verdana"/>
                          <a:cs typeface="Arial"/>
                        </a:defRPr>
                      </a:lvl2pPr>
                      <a:lvl3pPr marL="914400" algn="l" defTabSz="914400" rtl="0" eaLnBrk="1" latinLnBrk="0" hangingPunct="1">
                        <a:defRPr sz="1800" kern="1200">
                          <a:solidFill>
                            <a:schemeClr val="dk1"/>
                          </a:solidFill>
                          <a:latin typeface="Verdana"/>
                          <a:cs typeface="Arial"/>
                        </a:defRPr>
                      </a:lvl3pPr>
                      <a:lvl4pPr marL="1371600" algn="l" defTabSz="914400" rtl="0" eaLnBrk="1" latinLnBrk="0" hangingPunct="1">
                        <a:defRPr sz="1800" kern="1200">
                          <a:solidFill>
                            <a:schemeClr val="dk1"/>
                          </a:solidFill>
                          <a:latin typeface="Verdana"/>
                          <a:cs typeface="Arial"/>
                        </a:defRPr>
                      </a:lvl4pPr>
                      <a:lvl5pPr marL="1828800" algn="l" defTabSz="914400" rtl="0" eaLnBrk="1" latinLnBrk="0" hangingPunct="1">
                        <a:defRPr sz="1800" kern="1200">
                          <a:solidFill>
                            <a:schemeClr val="dk1"/>
                          </a:solidFill>
                          <a:latin typeface="Verdana"/>
                          <a:cs typeface="Arial"/>
                        </a:defRPr>
                      </a:lvl5pPr>
                      <a:lvl6pPr marL="2286000" algn="l" defTabSz="914400" rtl="0" eaLnBrk="1" latinLnBrk="0" hangingPunct="1">
                        <a:defRPr sz="1800" kern="1200">
                          <a:solidFill>
                            <a:schemeClr val="dk1"/>
                          </a:solidFill>
                          <a:latin typeface="Verdana"/>
                          <a:cs typeface="Arial"/>
                        </a:defRPr>
                      </a:lvl6pPr>
                      <a:lvl7pPr marL="2743200" algn="l" defTabSz="914400" rtl="0" eaLnBrk="1" latinLnBrk="0" hangingPunct="1">
                        <a:defRPr sz="1800" kern="1200">
                          <a:solidFill>
                            <a:schemeClr val="dk1"/>
                          </a:solidFill>
                          <a:latin typeface="Verdana"/>
                          <a:cs typeface="Arial"/>
                        </a:defRPr>
                      </a:lvl7pPr>
                      <a:lvl8pPr marL="3200400" algn="l" defTabSz="914400" rtl="0" eaLnBrk="1" latinLnBrk="0" hangingPunct="1">
                        <a:defRPr sz="1800" kern="1200">
                          <a:solidFill>
                            <a:schemeClr val="dk1"/>
                          </a:solidFill>
                          <a:latin typeface="Verdana"/>
                          <a:cs typeface="Arial"/>
                        </a:defRPr>
                      </a:lvl8pPr>
                      <a:lvl9pPr marL="3657600" algn="l" defTabSz="914400" rtl="0" eaLnBrk="1" latinLnBrk="0" hangingPunct="1">
                        <a:defRPr sz="1800" kern="1200">
                          <a:solidFill>
                            <a:schemeClr val="dk1"/>
                          </a:solidFill>
                          <a:latin typeface="Verdana"/>
                          <a:cs typeface="Arial"/>
                        </a:defRPr>
                      </a:lvl9pPr>
                    </a:lstStyle>
                    <a:p>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000000">
                        <a:tint val="20000"/>
                      </a:srgbClr>
                    </a:solidFill>
                  </a:tcPr>
                </a:tc>
                <a:extLst>
                  <a:ext uri="{0D108BD9-81ED-4DB2-BD59-A6C34878D82A}">
                    <a16:rowId xmlns:a16="http://schemas.microsoft.com/office/drawing/2014/main" val="10002"/>
                  </a:ext>
                </a:extLst>
              </a:tr>
              <a:tr h="385058">
                <a:tc>
                  <a:txBody>
                    <a:bodyPr/>
                    <a:lstStyle/>
                    <a:p>
                      <a:pPr algn="ctr"/>
                      <a:r>
                        <a:rPr lang="en-US" sz="1400" i="0" kern="1200" dirty="0">
                          <a:solidFill>
                            <a:schemeClr val="dk1"/>
                          </a:solidFill>
                          <a:latin typeface="MTN Brighter Sans" panose="00000500000000000000" pitchFamily="50" charset="0"/>
                          <a:ea typeface="+mn-ea"/>
                          <a:cs typeface="Arial"/>
                        </a:rPr>
                        <a:t>2</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Notify 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400" i="0" dirty="0">
                          <a:solidFill>
                            <a:srgbClr val="000000"/>
                          </a:solidFill>
                          <a:latin typeface="MTN Brighter Sans" panose="00000500000000000000" pitchFamily="50" charset="0"/>
                        </a:rPr>
                        <a:t>Successful payment</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400" i="0" dirty="0">
                          <a:solidFill>
                            <a:srgbClr val="000000"/>
                          </a:solidFill>
                          <a:latin typeface="MTN Brighter Sans" panose="00000500000000000000" pitchFamily="50" charset="0"/>
                        </a:rPr>
                        <a:t>Failed Payment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algn="l" defTabSz="914400" rtl="0" eaLnBrk="1" latinLnBrk="0" hangingPunct="1"/>
                      <a:r>
                        <a:rPr lang="en-US" sz="1400" kern="1200" dirty="0">
                          <a:solidFill>
                            <a:schemeClr val="dk1"/>
                          </a:solidFill>
                          <a:effectLst/>
                          <a:latin typeface="MTN Brighter Sans Light" panose="00000400000000000000" pitchFamily="50" charset="0"/>
                          <a:ea typeface="+mn-ea"/>
                          <a:cs typeface="+mn-cs"/>
                        </a:rPr>
                        <a:t>CPG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NextGen,CLM</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Zigi</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760922836"/>
                  </a:ext>
                </a:extLst>
              </a:tr>
              <a:tr h="385058">
                <a:tc>
                  <a:txBody>
                    <a:bodyPr/>
                    <a:lstStyle/>
                    <a:p>
                      <a:pPr algn="ctr"/>
                      <a:r>
                        <a:rPr lang="en-US" sz="1400" i="0" kern="1200" dirty="0">
                          <a:solidFill>
                            <a:schemeClr val="dk1"/>
                          </a:solidFill>
                          <a:latin typeface="MTN Brighter Sans" panose="00000500000000000000" pitchFamily="50" charset="0"/>
                          <a:ea typeface="+mn-ea"/>
                          <a:cs typeface="Arial"/>
                        </a:rPr>
                        <a:t>3</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Query Transaction</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indent="0">
                        <a:buFont typeface="Arial" panose="020B0604020202020204" pitchFamily="34" charset="0"/>
                        <a:buNone/>
                      </a:pPr>
                      <a:r>
                        <a:rPr lang="en-US" sz="1400" i="0" dirty="0">
                          <a:solidFill>
                            <a:srgbClr val="000000"/>
                          </a:solidFill>
                          <a:latin typeface="MTN Brighter Sans" panose="00000500000000000000" pitchFamily="50" charset="0"/>
                        </a:rPr>
                        <a:t>View payment history</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CPG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NextGen,CLM</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Zigi</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3763616383"/>
                  </a:ext>
                </a:extLst>
              </a:tr>
              <a:tr h="385058">
                <a:tc>
                  <a:txBody>
                    <a:bodyPr/>
                    <a:lstStyle/>
                    <a:p>
                      <a:pPr algn="ctr"/>
                      <a:r>
                        <a:rPr lang="en-US" sz="1400" i="0" kern="1200" dirty="0">
                          <a:solidFill>
                            <a:schemeClr val="dk1"/>
                          </a:solidFill>
                          <a:latin typeface="MTN Brighter Sans" panose="00000500000000000000" pitchFamily="50" charset="0"/>
                          <a:ea typeface="+mn-ea"/>
                          <a:cs typeface="Arial"/>
                        </a:rPr>
                        <a:t>4</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Payment Processing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indent="0">
                        <a:buFont typeface="Arial" panose="020B0604020202020204" pitchFamily="34" charset="0"/>
                        <a:buNone/>
                      </a:pPr>
                      <a:r>
                        <a:rPr lang="en-US" sz="1400" i="0" dirty="0">
                          <a:solidFill>
                            <a:srgbClr val="000000"/>
                          </a:solidFill>
                          <a:latin typeface="MTN Brighter Sans" panose="00000500000000000000" pitchFamily="50" charset="0"/>
                        </a:rPr>
                        <a:t>Bill/invoice generation and Payment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CPG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DCBS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917107832"/>
                  </a:ext>
                </a:extLst>
              </a:tr>
              <a:tr h="385058">
                <a:tc>
                  <a:txBody>
                    <a:bodyPr/>
                    <a:lstStyle/>
                    <a:p>
                      <a:pPr algn="ctr"/>
                      <a:r>
                        <a:rPr lang="en-US" sz="1400" i="0" kern="1200" dirty="0">
                          <a:solidFill>
                            <a:schemeClr val="dk1"/>
                          </a:solidFill>
                          <a:latin typeface="MTN Brighter Sans" panose="00000500000000000000" pitchFamily="50" charset="0"/>
                          <a:ea typeface="+mn-ea"/>
                          <a:cs typeface="Arial"/>
                        </a:rPr>
                        <a:t>5</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Notify API</a:t>
                      </a:r>
                    </a:p>
                    <a:p>
                      <a:endParaRPr lang="en-US" sz="1400" i="0" kern="1200" dirty="0">
                        <a:solidFill>
                          <a:schemeClr val="dk1"/>
                        </a:solidFill>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400" i="0" dirty="0">
                          <a:solidFill>
                            <a:srgbClr val="000000"/>
                          </a:solidFill>
                          <a:latin typeface="MTN Brighter Sans" panose="00000500000000000000" pitchFamily="50" charset="0"/>
                        </a:rPr>
                        <a:t>opt out</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400" i="0" dirty="0">
                          <a:solidFill>
                            <a:srgbClr val="000000"/>
                          </a:solidFill>
                          <a:latin typeface="MTN Brighter Sans" panose="00000500000000000000" pitchFamily="50" charset="0"/>
                        </a:rPr>
                        <a:t> opt in</a:t>
                      </a:r>
                    </a:p>
                    <a:p>
                      <a:pPr marL="0" indent="0">
                        <a:buFont typeface="Arial" panose="020B0604020202020204" pitchFamily="34" charset="0"/>
                        <a:buNone/>
                      </a:pPr>
                      <a:endParaRPr lang="en-US" sz="1400" i="0" dirty="0">
                        <a:solidFill>
                          <a:srgbClr val="000000"/>
                        </a:solidFill>
                        <a:latin typeface="MTN Brighter Sans" panose="00000500000000000000" pitchFamily="50"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DCBS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NextGen,CLM</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Zigi</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i="0" kern="1200" dirty="0">
                        <a:solidFill>
                          <a:schemeClr val="dk1"/>
                        </a:solidFill>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866134327"/>
                  </a:ext>
                </a:extLst>
              </a:tr>
              <a:tr h="385058">
                <a:tc>
                  <a:txBody>
                    <a:bodyPr/>
                    <a:lstStyle/>
                    <a:p>
                      <a:pPr algn="ctr"/>
                      <a:r>
                        <a:rPr lang="en-US" sz="1400" i="0" kern="1200" dirty="0">
                          <a:solidFill>
                            <a:schemeClr val="dk1"/>
                          </a:solidFill>
                          <a:latin typeface="MTN Brighter Sans" panose="00000500000000000000" pitchFamily="50" charset="0"/>
                          <a:ea typeface="+mn-ea"/>
                          <a:cs typeface="Arial"/>
                        </a:rPr>
                        <a:t>6</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New Card tokenization</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indent="0">
                        <a:buFont typeface="Arial" panose="020B0604020202020204" pitchFamily="34" charset="0"/>
                        <a:buNone/>
                      </a:pPr>
                      <a:r>
                        <a:rPr lang="en-US" sz="1400" i="0" dirty="0">
                          <a:solidFill>
                            <a:srgbClr val="000000"/>
                          </a:solidFill>
                          <a:latin typeface="MTN Brighter Sans" panose="00000500000000000000" pitchFamily="50" charset="0"/>
                        </a:rPr>
                        <a:t>New card</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CPG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MTN Brighter Sans" panose="00000500000000000000" pitchFamily="50" charset="0"/>
                          <a:ea typeface="+mn-ea"/>
                          <a:cs typeface="Arial"/>
                        </a:rPr>
                        <a:t>NextGen,CLM MTNWeb, Zigi</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113898092"/>
                  </a:ext>
                </a:extLst>
              </a:tr>
              <a:tr h="218467">
                <a:tc>
                  <a:txBody>
                    <a:bodyPr/>
                    <a:lstStyle/>
                    <a:p>
                      <a:pPr algn="ctr"/>
                      <a:r>
                        <a:rPr lang="en-US" sz="1400" i="0" kern="1200" dirty="0">
                          <a:solidFill>
                            <a:schemeClr val="dk1"/>
                          </a:solidFill>
                          <a:latin typeface="MTN Brighter Sans" panose="00000500000000000000" pitchFamily="50" charset="0"/>
                          <a:ea typeface="+mn-ea"/>
                          <a:cs typeface="Arial"/>
                        </a:rPr>
                        <a:t>7</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Bill payment Management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indent="0">
                        <a:buFont typeface="Arial" panose="020B0604020202020204" pitchFamily="34" charset="0"/>
                        <a:buNone/>
                      </a:pPr>
                      <a:r>
                        <a:rPr lang="en-US" sz="1400" i="0" dirty="0">
                          <a:solidFill>
                            <a:srgbClr val="000000"/>
                          </a:solidFill>
                          <a:latin typeface="MTN Brighter Sans" panose="00000500000000000000" pitchFamily="50" charset="0"/>
                        </a:rPr>
                        <a:t>Open invoice payment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DCBS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NextGen,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830586720"/>
                  </a:ext>
                </a:extLst>
              </a:tr>
              <a:tr h="218467">
                <a:tc>
                  <a:txBody>
                    <a:bodyPr/>
                    <a:lstStyle/>
                    <a:p>
                      <a:pPr algn="ctr"/>
                      <a:r>
                        <a:rPr lang="en-US" sz="1400" i="0" kern="1200" dirty="0">
                          <a:solidFill>
                            <a:schemeClr val="dk1"/>
                          </a:solidFill>
                          <a:latin typeface="MTN Brighter Sans" panose="00000500000000000000" pitchFamily="50" charset="0"/>
                          <a:ea typeface="+mn-ea"/>
                          <a:cs typeface="Arial"/>
                        </a:rPr>
                        <a:t>8</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Payment Process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i="0" dirty="0">
                          <a:solidFill>
                            <a:srgbClr val="000000"/>
                          </a:solidFill>
                          <a:latin typeface="MTN Brighter Sans" panose="00000500000000000000" pitchFamily="50" charset="0"/>
                        </a:rPr>
                        <a:t>Open invoice payment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CPG</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NextGen,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1566107678"/>
                  </a:ext>
                </a:extLst>
              </a:tr>
              <a:tr h="218467">
                <a:tc>
                  <a:txBody>
                    <a:bodyPr/>
                    <a:lstStyle/>
                    <a:p>
                      <a:pPr algn="ctr"/>
                      <a:r>
                        <a:rPr lang="en-US" sz="1400" i="0" kern="1200" dirty="0">
                          <a:solidFill>
                            <a:schemeClr val="dk1"/>
                          </a:solidFill>
                          <a:latin typeface="MTN Brighter Sans" panose="00000500000000000000" pitchFamily="50" charset="0"/>
                          <a:ea typeface="+mn-ea"/>
                          <a:cs typeface="Arial"/>
                        </a:rPr>
                        <a:t>9</a:t>
                      </a:r>
                    </a:p>
                  </a:txBody>
                  <a:tcPr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Party manager</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i="0" dirty="0">
                          <a:solidFill>
                            <a:srgbClr val="000000"/>
                          </a:solidFill>
                          <a:latin typeface="MTN Brighter Sans" panose="00000500000000000000" pitchFamily="50" charset="0"/>
                        </a:rPr>
                        <a:t>Customer bill information</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r>
                        <a:rPr lang="en-US" sz="1400" i="0" kern="1200" dirty="0">
                          <a:solidFill>
                            <a:schemeClr val="dk1"/>
                          </a:solidFill>
                          <a:latin typeface="MTN Brighter Sans" panose="00000500000000000000" pitchFamily="50" charset="0"/>
                          <a:ea typeface="+mn-ea"/>
                          <a:cs typeface="Arial"/>
                        </a:rPr>
                        <a:t>DCBS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NextGen,CLM</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MTNWeb</a:t>
                      </a:r>
                      <a:r>
                        <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rPr>
                        <a:t>, </a:t>
                      </a:r>
                      <a:r>
                        <a:rPr kumimoji="0" lang="en-US" sz="1400" b="0" i="0" u="none" strike="noStrike" kern="1200" cap="none" spc="0" normalizeH="0" baseline="0" noProof="0" dirty="0" err="1">
                          <a:ln>
                            <a:noFill/>
                          </a:ln>
                          <a:solidFill>
                            <a:prstClr val="black"/>
                          </a:solidFill>
                          <a:effectLst/>
                          <a:uLnTx/>
                          <a:uFillTx/>
                          <a:latin typeface="MTN Brighter Sans" panose="00000500000000000000" pitchFamily="50" charset="0"/>
                          <a:ea typeface="+mn-ea"/>
                          <a:cs typeface="Arial"/>
                        </a:rPr>
                        <a:t>Zigi</a:t>
                      </a: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Aria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kern="1200" dirty="0">
                          <a:solidFill>
                            <a:schemeClr val="dk1"/>
                          </a:solidFill>
                          <a:latin typeface="MTN Brighter Sans" panose="00000500000000000000" pitchFamily="50" charset="0"/>
                          <a:ea typeface="+mn-ea"/>
                          <a:cs typeface="Arial"/>
                        </a:rPr>
                        <a:t>MADAPI</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0000">
                        <a:tint val="40000"/>
                      </a:srgbClr>
                    </a:solidFill>
                  </a:tcPr>
                </a:tc>
                <a:extLst>
                  <a:ext uri="{0D108BD9-81ED-4DB2-BD59-A6C34878D82A}">
                    <a16:rowId xmlns:a16="http://schemas.microsoft.com/office/drawing/2014/main" val="2236802816"/>
                  </a:ext>
                </a:extLst>
              </a:tr>
            </a:tbl>
          </a:graphicData>
        </a:graphic>
      </p:graphicFrame>
    </p:spTree>
    <p:extLst>
      <p:ext uri="{BB962C8B-B14F-4D97-AF65-F5344CB8AC3E}">
        <p14:creationId xmlns:p14="http://schemas.microsoft.com/office/powerpoint/2010/main" val="1454019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Exception Management</a:t>
            </a:r>
          </a:p>
        </p:txBody>
      </p:sp>
    </p:spTree>
    <p:extLst>
      <p:ext uri="{BB962C8B-B14F-4D97-AF65-F5344CB8AC3E}">
        <p14:creationId xmlns:p14="http://schemas.microsoft.com/office/powerpoint/2010/main" val="42734696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3700" y="137547"/>
            <a:ext cx="4999394" cy="493811"/>
          </a:xfrm>
        </p:spPr>
        <p:txBody>
          <a:bodyPr/>
          <a:lstStyle/>
          <a:p>
            <a:r>
              <a:rPr lang="en-US" dirty="0"/>
              <a:t>T&amp;C Disagreement</a:t>
            </a:r>
          </a:p>
        </p:txBody>
      </p:sp>
      <p:sp>
        <p:nvSpPr>
          <p:cNvPr id="5" name="Rectangle 4"/>
          <p:cNvSpPr/>
          <p:nvPr/>
        </p:nvSpPr>
        <p:spPr>
          <a:xfrm>
            <a:off x="6373406" y="44242"/>
            <a:ext cx="4439036"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a:ea typeface="+mn-ea"/>
                <a:cs typeface="+mn-cs"/>
              </a:rPr>
              <a:t>Exception Management</a:t>
            </a:r>
          </a:p>
        </p:txBody>
      </p:sp>
      <p:pic>
        <p:nvPicPr>
          <p:cNvPr id="7" name="Picture 6">
            <a:extLst>
              <a:ext uri="{FF2B5EF4-FFF2-40B4-BE49-F238E27FC236}">
                <a16:creationId xmlns:a16="http://schemas.microsoft.com/office/drawing/2014/main" id="{8A55D179-7ACF-452F-B63A-7C54018F8631}"/>
              </a:ext>
            </a:extLst>
          </p:cNvPr>
          <p:cNvPicPr>
            <a:picLocks noChangeAspect="1"/>
          </p:cNvPicPr>
          <p:nvPr/>
        </p:nvPicPr>
        <p:blipFill>
          <a:blip r:embed="rId2"/>
          <a:stretch>
            <a:fillRect/>
          </a:stretch>
        </p:blipFill>
        <p:spPr>
          <a:xfrm>
            <a:off x="3020038" y="998018"/>
            <a:ext cx="5561899" cy="4861963"/>
          </a:xfrm>
          <a:prstGeom prst="rect">
            <a:avLst/>
          </a:prstGeom>
        </p:spPr>
      </p:pic>
    </p:spTree>
    <p:extLst>
      <p:ext uri="{BB962C8B-B14F-4D97-AF65-F5344CB8AC3E}">
        <p14:creationId xmlns:p14="http://schemas.microsoft.com/office/powerpoint/2010/main" val="1696721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Reporting</a:t>
            </a:r>
          </a:p>
        </p:txBody>
      </p:sp>
    </p:spTree>
    <p:extLst>
      <p:ext uri="{BB962C8B-B14F-4D97-AF65-F5344CB8AC3E}">
        <p14:creationId xmlns:p14="http://schemas.microsoft.com/office/powerpoint/2010/main" val="8256343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31440" y="0"/>
            <a:ext cx="2488182"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MTN Brighter Sans Bold" panose="00000800000000000000" pitchFamily="50" charset="0"/>
              </a:rPr>
              <a:t>Reporting</a:t>
            </a:r>
          </a:p>
        </p:txBody>
      </p:sp>
      <p:graphicFrame>
        <p:nvGraphicFramePr>
          <p:cNvPr id="3" name="Table 2">
            <a:extLst>
              <a:ext uri="{FF2B5EF4-FFF2-40B4-BE49-F238E27FC236}">
                <a16:creationId xmlns:a16="http://schemas.microsoft.com/office/drawing/2014/main" id="{F3F26C57-113F-494D-B42A-A683EA55F0EC}"/>
              </a:ext>
            </a:extLst>
          </p:cNvPr>
          <p:cNvGraphicFramePr>
            <a:graphicFrameLocks noGrp="1"/>
          </p:cNvGraphicFramePr>
          <p:nvPr>
            <p:extLst>
              <p:ext uri="{D42A27DB-BD31-4B8C-83A1-F6EECF244321}">
                <p14:modId xmlns:p14="http://schemas.microsoft.com/office/powerpoint/2010/main" val="543717284"/>
              </p:ext>
            </p:extLst>
          </p:nvPr>
        </p:nvGraphicFramePr>
        <p:xfrm>
          <a:off x="1182960" y="930198"/>
          <a:ext cx="9189151" cy="5235109"/>
        </p:xfrm>
        <a:graphic>
          <a:graphicData uri="http://schemas.openxmlformats.org/drawingml/2006/table">
            <a:tbl>
              <a:tblPr firstRow="1" firstCol="1" bandRow="1">
                <a:tableStyleId>{5C22544A-7EE6-4342-B048-85BDC9FD1C3A}</a:tableStyleId>
              </a:tblPr>
              <a:tblGrid>
                <a:gridCol w="640080">
                  <a:extLst>
                    <a:ext uri="{9D8B030D-6E8A-4147-A177-3AD203B41FA5}">
                      <a16:colId xmlns:a16="http://schemas.microsoft.com/office/drawing/2014/main" val="862988471"/>
                    </a:ext>
                  </a:extLst>
                </a:gridCol>
                <a:gridCol w="3474856">
                  <a:extLst>
                    <a:ext uri="{9D8B030D-6E8A-4147-A177-3AD203B41FA5}">
                      <a16:colId xmlns:a16="http://schemas.microsoft.com/office/drawing/2014/main" val="3809728040"/>
                    </a:ext>
                  </a:extLst>
                </a:gridCol>
                <a:gridCol w="5074215">
                  <a:extLst>
                    <a:ext uri="{9D8B030D-6E8A-4147-A177-3AD203B41FA5}">
                      <a16:colId xmlns:a16="http://schemas.microsoft.com/office/drawing/2014/main" val="4131937106"/>
                    </a:ext>
                  </a:extLst>
                </a:gridCol>
              </a:tblGrid>
              <a:tr h="365760">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S/N</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Field Name</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Description</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4155836715"/>
                  </a:ext>
                </a:extLst>
              </a:tr>
              <a:tr h="626511">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1</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Profile ID (From Order Management System)</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Unique ID assigned to a profile on the billing system</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2251810557"/>
                  </a:ext>
                </a:extLst>
              </a:tr>
              <a:tr h="626511">
                <a:tc>
                  <a:txBody>
                    <a:bodyPr/>
                    <a:lstStyle/>
                    <a:p>
                      <a:pPr marL="0" marR="0" algn="ctr">
                        <a:lnSpc>
                          <a:spcPct val="105000"/>
                        </a:lnSpc>
                        <a:spcBef>
                          <a:spcPts val="0"/>
                        </a:spcBef>
                        <a:spcAft>
                          <a:spcPts val="0"/>
                        </a:spcAft>
                      </a:pPr>
                      <a:r>
                        <a:rPr lang="en-US" sz="1400">
                          <a:effectLst/>
                          <a:latin typeface="MTN Brighter Sans" panose="00000500000000000000" pitchFamily="50" charset="0"/>
                        </a:rPr>
                        <a:t>2</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Account ID (From Order Management System)</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The account level ID of the account(s) created as a result of the account</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1554439571"/>
                  </a:ext>
                </a:extLst>
              </a:tr>
              <a:tr h="204154">
                <a:tc>
                  <a:txBody>
                    <a:bodyPr/>
                    <a:lstStyle/>
                    <a:p>
                      <a:pPr marL="0" marR="0" algn="ctr">
                        <a:lnSpc>
                          <a:spcPct val="105000"/>
                        </a:lnSpc>
                        <a:spcBef>
                          <a:spcPts val="0"/>
                        </a:spcBef>
                        <a:spcAft>
                          <a:spcPts val="0"/>
                        </a:spcAft>
                      </a:pPr>
                      <a:r>
                        <a:rPr lang="en-US" sz="1400">
                          <a:effectLst/>
                          <a:latin typeface="MTN Brighter Sans" panose="00000500000000000000" pitchFamily="50" charset="0"/>
                        </a:rPr>
                        <a:t>3</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Service ID</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MSISDN, DN, Username</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3734972343"/>
                  </a:ext>
                </a:extLst>
              </a:tr>
              <a:tr h="311722">
                <a:tc>
                  <a:txBody>
                    <a:bodyPr/>
                    <a:lstStyle/>
                    <a:p>
                      <a:pPr marL="0" marR="0" algn="ctr">
                        <a:lnSpc>
                          <a:spcPct val="105000"/>
                        </a:lnSpc>
                        <a:spcBef>
                          <a:spcPts val="0"/>
                        </a:spcBef>
                        <a:spcAft>
                          <a:spcPts val="0"/>
                        </a:spcAft>
                      </a:pPr>
                      <a:r>
                        <a:rPr lang="en-US" sz="1400">
                          <a:effectLst/>
                          <a:latin typeface="MTN Brighter Sans" panose="00000500000000000000" pitchFamily="50" charset="0"/>
                        </a:rPr>
                        <a:t>4</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Customer Name</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Name of external Customer</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3066817706"/>
                  </a:ext>
                </a:extLst>
              </a:tr>
              <a:tr h="469117">
                <a:tc>
                  <a:txBody>
                    <a:bodyPr/>
                    <a:lstStyle/>
                    <a:p>
                      <a:pPr marL="0" marR="0" algn="ctr">
                        <a:lnSpc>
                          <a:spcPct val="105000"/>
                        </a:lnSpc>
                        <a:spcBef>
                          <a:spcPts val="0"/>
                        </a:spcBef>
                        <a:spcAft>
                          <a:spcPts val="0"/>
                        </a:spcAft>
                      </a:pPr>
                      <a:r>
                        <a:rPr lang="en-US" sz="1400">
                          <a:effectLst/>
                          <a:latin typeface="MTN Brighter Sans" panose="00000500000000000000" pitchFamily="50" charset="0"/>
                        </a:rPr>
                        <a:t>5</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Segment(Corporate, Carrier, SME, Consumer)</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Section which document is administer</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1579891500"/>
                  </a:ext>
                </a:extLst>
              </a:tr>
              <a:tr h="311722">
                <a:tc>
                  <a:txBody>
                    <a:bodyPr/>
                    <a:lstStyle/>
                    <a:p>
                      <a:pPr marL="0" marR="0" algn="ctr">
                        <a:lnSpc>
                          <a:spcPct val="105000"/>
                        </a:lnSpc>
                        <a:spcBef>
                          <a:spcPts val="0"/>
                        </a:spcBef>
                        <a:spcAft>
                          <a:spcPts val="0"/>
                        </a:spcAft>
                      </a:pPr>
                      <a:r>
                        <a:rPr lang="en-US" sz="1400">
                          <a:effectLst/>
                          <a:latin typeface="MTN Brighter Sans" panose="00000500000000000000" pitchFamily="50" charset="0"/>
                        </a:rPr>
                        <a:t>6</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Type of Service</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Specify the type of service for uptake</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2449740436"/>
                  </a:ext>
                </a:extLst>
              </a:tr>
              <a:tr h="311722">
                <a:tc>
                  <a:txBody>
                    <a:bodyPr/>
                    <a:lstStyle/>
                    <a:p>
                      <a:pPr marL="0" marR="0" algn="ctr">
                        <a:lnSpc>
                          <a:spcPct val="105000"/>
                        </a:lnSpc>
                        <a:spcBef>
                          <a:spcPts val="0"/>
                        </a:spcBef>
                        <a:spcAft>
                          <a:spcPts val="0"/>
                        </a:spcAft>
                      </a:pPr>
                      <a:r>
                        <a:rPr lang="en-US" sz="1400">
                          <a:effectLst/>
                          <a:latin typeface="MTN Brighter Sans" panose="00000500000000000000" pitchFamily="50" charset="0"/>
                        </a:rPr>
                        <a:t>7</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Amount</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Details of direct debit amount </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1122426723"/>
                  </a:ext>
                </a:extLst>
              </a:tr>
              <a:tr h="204154">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8</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ea typeface="Times New Roman" panose="02020603050405020304" pitchFamily="18" charset="0"/>
                          <a:cs typeface="Calibri" panose="020F0502020204030204" pitchFamily="34" charset="0"/>
                        </a:rPr>
                        <a:t>Card Type</a:t>
                      </a: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ea typeface="Times New Roman" panose="02020603050405020304" pitchFamily="18" charset="0"/>
                          <a:cs typeface="Calibri" panose="020F0502020204030204" pitchFamily="34" charset="0"/>
                        </a:rPr>
                        <a:t>Type of the card used to make payment</a:t>
                      </a:r>
                    </a:p>
                  </a:txBody>
                  <a:tcPr marL="54951" marR="54951" marT="0" marB="0" anchor="ctr"/>
                </a:tc>
                <a:extLst>
                  <a:ext uri="{0D108BD9-81ED-4DB2-BD59-A6C34878D82A}">
                    <a16:rowId xmlns:a16="http://schemas.microsoft.com/office/drawing/2014/main" val="1234749594"/>
                  </a:ext>
                </a:extLst>
              </a:tr>
              <a:tr h="204154">
                <a:tc>
                  <a:txBody>
                    <a:bodyPr/>
                    <a:lstStyle/>
                    <a:p>
                      <a:pPr marL="0" marR="0" algn="ctr">
                        <a:lnSpc>
                          <a:spcPct val="105000"/>
                        </a:lnSpc>
                        <a:spcBef>
                          <a:spcPts val="0"/>
                        </a:spcBef>
                        <a:spcAft>
                          <a:spcPts val="0"/>
                        </a:spcAft>
                      </a:pPr>
                      <a:r>
                        <a:rPr lang="en-US" sz="1400">
                          <a:effectLst/>
                          <a:latin typeface="MTN Brighter Sans" panose="00000500000000000000" pitchFamily="50" charset="0"/>
                        </a:rPr>
                        <a:t>9</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Time stamp</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Time and date the payment was made </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1388096831"/>
                  </a:ext>
                </a:extLst>
              </a:tr>
              <a:tr h="204154">
                <a:tc>
                  <a:txBody>
                    <a:bodyPr/>
                    <a:lstStyle/>
                    <a:p>
                      <a:pPr marL="0" marR="0" algn="ctr">
                        <a:lnSpc>
                          <a:spcPct val="105000"/>
                        </a:lnSpc>
                        <a:spcBef>
                          <a:spcPts val="0"/>
                        </a:spcBef>
                        <a:spcAft>
                          <a:spcPts val="0"/>
                        </a:spcAft>
                      </a:pPr>
                      <a:r>
                        <a:rPr lang="en-US" sz="1400">
                          <a:effectLst/>
                          <a:latin typeface="MTN Brighter Sans" panose="00000500000000000000" pitchFamily="50" charset="0"/>
                        </a:rPr>
                        <a:t>10</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Status</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Successful / failed </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3700944270"/>
                  </a:ext>
                </a:extLst>
              </a:tr>
              <a:tr h="318536">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11</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Transaction Ref ID</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Transaction reference</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3069031081"/>
                  </a:ext>
                </a:extLst>
              </a:tr>
              <a:tr h="318536">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12</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Invoice Amount</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Total on invoice paid </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525269931"/>
                  </a:ext>
                </a:extLst>
              </a:tr>
              <a:tr h="204154">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13</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Comments</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a:effectLst/>
                          <a:latin typeface="MTN Brighter Sans" panose="00000500000000000000" pitchFamily="50" charset="0"/>
                        </a:rPr>
                        <a:t>Track comment</a:t>
                      </a:r>
                      <a:endParaRPr lang="en-US" sz="140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2175322781"/>
                  </a:ext>
                </a:extLst>
              </a:tr>
              <a:tr h="469117">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14</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Administrator/authorize username</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tc>
                  <a:txBody>
                    <a:bodyPr/>
                    <a:lstStyle/>
                    <a:p>
                      <a:pPr marL="0" marR="0" algn="ctr">
                        <a:lnSpc>
                          <a:spcPct val="105000"/>
                        </a:lnSpc>
                        <a:spcBef>
                          <a:spcPts val="0"/>
                        </a:spcBef>
                        <a:spcAft>
                          <a:spcPts val="0"/>
                        </a:spcAft>
                      </a:pPr>
                      <a:r>
                        <a:rPr lang="en-US" sz="1400" dirty="0">
                          <a:effectLst/>
                          <a:latin typeface="MTN Brighter Sans" panose="00000500000000000000" pitchFamily="50" charset="0"/>
                        </a:rPr>
                        <a:t>Pick name of user and commenters</a:t>
                      </a:r>
                      <a:endParaRPr lang="en-US" sz="14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54951" marR="54951" marT="0" marB="0" anchor="ctr"/>
                </a:tc>
                <a:extLst>
                  <a:ext uri="{0D108BD9-81ED-4DB2-BD59-A6C34878D82A}">
                    <a16:rowId xmlns:a16="http://schemas.microsoft.com/office/drawing/2014/main" val="990140111"/>
                  </a:ext>
                </a:extLst>
              </a:tr>
            </a:tbl>
          </a:graphicData>
        </a:graphic>
      </p:graphicFrame>
    </p:spTree>
    <p:extLst>
      <p:ext uri="{BB962C8B-B14F-4D97-AF65-F5344CB8AC3E}">
        <p14:creationId xmlns:p14="http://schemas.microsoft.com/office/powerpoint/2010/main" val="36259844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Performance</a:t>
            </a:r>
          </a:p>
        </p:txBody>
      </p:sp>
    </p:spTree>
    <p:extLst>
      <p:ext uri="{BB962C8B-B14F-4D97-AF65-F5344CB8AC3E}">
        <p14:creationId xmlns:p14="http://schemas.microsoft.com/office/powerpoint/2010/main" val="1088506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59" y="35980"/>
            <a:ext cx="3304909" cy="1110338"/>
          </a:xfrm>
        </p:spPr>
        <p:txBody>
          <a:bodyPr/>
          <a:lstStyle/>
          <a:p>
            <a:r>
              <a:rPr lang="en-ZA" sz="6000" dirty="0"/>
              <a:t>Contents</a:t>
            </a:r>
          </a:p>
        </p:txBody>
      </p:sp>
      <p:sp>
        <p:nvSpPr>
          <p:cNvPr id="3" name="Text Placeholder 2"/>
          <p:cNvSpPr>
            <a:spLocks noGrp="1"/>
          </p:cNvSpPr>
          <p:nvPr>
            <p:ph type="body" sz="quarter" idx="10"/>
          </p:nvPr>
        </p:nvSpPr>
        <p:spPr>
          <a:xfrm>
            <a:off x="4006381" y="280917"/>
            <a:ext cx="6557590" cy="6263178"/>
          </a:xfrm>
        </p:spPr>
        <p:txBody>
          <a:bodyPr/>
          <a:lstStyle/>
          <a:p>
            <a:pPr marL="342900" indent="-342900">
              <a:lnSpc>
                <a:spcPct val="150000"/>
              </a:lnSpc>
              <a:buFont typeface="+mj-lt"/>
              <a:buAutoNum type="arabicPeriod"/>
            </a:pPr>
            <a:r>
              <a:rPr lang="en-US" sz="2000" b="1" dirty="0"/>
              <a:t>Overview</a:t>
            </a:r>
          </a:p>
          <a:p>
            <a:pPr marL="342900" indent="-342900">
              <a:lnSpc>
                <a:spcPct val="150000"/>
              </a:lnSpc>
              <a:buFont typeface="+mj-lt"/>
              <a:buAutoNum type="arabicPeriod"/>
            </a:pPr>
            <a:r>
              <a:rPr lang="en-US" sz="2000" b="1" dirty="0"/>
              <a:t>Scope</a:t>
            </a:r>
          </a:p>
          <a:p>
            <a:pPr marL="342900" indent="-342900">
              <a:lnSpc>
                <a:spcPct val="150000"/>
              </a:lnSpc>
              <a:buFont typeface="+mj-lt"/>
              <a:buAutoNum type="arabicPeriod"/>
            </a:pPr>
            <a:r>
              <a:rPr lang="en-US" sz="2000" b="1" dirty="0"/>
              <a:t>Design Consideration</a:t>
            </a:r>
          </a:p>
          <a:p>
            <a:pPr marL="342900" indent="-342900">
              <a:lnSpc>
                <a:spcPct val="150000"/>
              </a:lnSpc>
              <a:buFont typeface="+mj-lt"/>
              <a:buAutoNum type="arabicPeriod"/>
            </a:pPr>
            <a:r>
              <a:rPr lang="en-US" sz="2000" b="1" dirty="0"/>
              <a:t>Use Case (List &amp; Diagram)</a:t>
            </a:r>
          </a:p>
          <a:p>
            <a:pPr marL="342900" indent="-342900">
              <a:lnSpc>
                <a:spcPct val="150000"/>
              </a:lnSpc>
              <a:buFont typeface="+mj-lt"/>
              <a:buAutoNum type="arabicPeriod"/>
            </a:pPr>
            <a:r>
              <a:rPr lang="en-US" sz="2000" b="1" dirty="0"/>
              <a:t>User Stories</a:t>
            </a:r>
          </a:p>
          <a:p>
            <a:pPr marL="342900" indent="-342900">
              <a:lnSpc>
                <a:spcPct val="150000"/>
              </a:lnSpc>
              <a:buFont typeface="+mj-lt"/>
              <a:buAutoNum type="arabicPeriod"/>
            </a:pPr>
            <a:r>
              <a:rPr lang="en-US" sz="2000" b="1" dirty="0"/>
              <a:t>Integration Architecture</a:t>
            </a:r>
          </a:p>
          <a:p>
            <a:pPr marL="342900" indent="-342900">
              <a:lnSpc>
                <a:spcPct val="150000"/>
              </a:lnSpc>
              <a:buFont typeface="+mj-lt"/>
              <a:buAutoNum type="arabicPeriod"/>
            </a:pPr>
            <a:r>
              <a:rPr lang="en-US" sz="2000" b="1" dirty="0"/>
              <a:t>User Experience (UX) Design</a:t>
            </a:r>
          </a:p>
          <a:p>
            <a:pPr marL="342900" indent="-342900">
              <a:lnSpc>
                <a:spcPct val="150000"/>
              </a:lnSpc>
              <a:buFont typeface="+mj-lt"/>
              <a:buAutoNum type="arabicPeriod"/>
            </a:pPr>
            <a:r>
              <a:rPr lang="en-US" sz="2000" b="1" dirty="0"/>
              <a:t>Sequence Diagrams</a:t>
            </a:r>
          </a:p>
          <a:p>
            <a:pPr marL="342900" indent="-342900">
              <a:lnSpc>
                <a:spcPct val="150000"/>
              </a:lnSpc>
              <a:buFont typeface="+mj-lt"/>
              <a:buAutoNum type="arabicPeriod"/>
            </a:pPr>
            <a:r>
              <a:rPr lang="en-US" sz="2000" b="1" dirty="0"/>
              <a:t>Integration Interface Design (API, Web Service)</a:t>
            </a:r>
          </a:p>
          <a:p>
            <a:pPr marL="342900" indent="-342900">
              <a:lnSpc>
                <a:spcPct val="150000"/>
              </a:lnSpc>
              <a:buFont typeface="+mj-lt"/>
              <a:buAutoNum type="arabicPeriod"/>
            </a:pPr>
            <a:r>
              <a:rPr lang="en-US" sz="2000" b="1" dirty="0"/>
              <a:t>Exception Management </a:t>
            </a:r>
          </a:p>
          <a:p>
            <a:pPr marL="342900" indent="-342900">
              <a:lnSpc>
                <a:spcPct val="150000"/>
              </a:lnSpc>
              <a:buFont typeface="+mj-lt"/>
              <a:buAutoNum type="arabicPeriod"/>
            </a:pPr>
            <a:r>
              <a:rPr lang="en-US" sz="2000" b="1" dirty="0"/>
              <a:t>Reporting</a:t>
            </a:r>
          </a:p>
          <a:p>
            <a:pPr marL="342900" indent="-342900">
              <a:lnSpc>
                <a:spcPct val="150000"/>
              </a:lnSpc>
              <a:buFont typeface="+mj-lt"/>
              <a:buAutoNum type="arabicPeriod"/>
            </a:pPr>
            <a:r>
              <a:rPr lang="en-US" sz="2000" b="1" dirty="0"/>
              <a:t>Capacity </a:t>
            </a:r>
          </a:p>
          <a:p>
            <a:pPr marL="342900" indent="-342900">
              <a:lnSpc>
                <a:spcPct val="150000"/>
              </a:lnSpc>
              <a:buFont typeface="+mj-lt"/>
              <a:buAutoNum type="arabicPeriod"/>
            </a:pPr>
            <a:r>
              <a:rPr lang="en-US" sz="2000" b="1" dirty="0"/>
              <a:t>Security</a:t>
            </a:r>
          </a:p>
          <a:p>
            <a:pPr marL="342900" indent="-342900">
              <a:lnSpc>
                <a:spcPct val="150000"/>
              </a:lnSpc>
              <a:buFont typeface="+mj-lt"/>
              <a:buAutoNum type="arabicPeriod"/>
            </a:pPr>
            <a:r>
              <a:rPr lang="en-US" sz="2000" b="1" dirty="0"/>
              <a:t>High Level Work Packages</a:t>
            </a:r>
          </a:p>
          <a:p>
            <a:pPr marL="342900" indent="-342900">
              <a:lnSpc>
                <a:spcPct val="150000"/>
              </a:lnSpc>
              <a:buFont typeface="+mj-lt"/>
              <a:buAutoNum type="arabicPeriod"/>
            </a:pPr>
            <a:r>
              <a:rPr lang="en-US" sz="2000" b="1" dirty="0"/>
              <a:t>Requirement Traceability Matrix</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11" y="97951"/>
            <a:ext cx="361185" cy="365933"/>
          </a:xfrm>
          <a:prstGeom prst="rect">
            <a:avLst/>
          </a:prstGeom>
        </p:spPr>
      </p:pic>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10" y="532057"/>
            <a:ext cx="361185" cy="365933"/>
          </a:xfrm>
          <a:prstGeom prst="rect">
            <a:avLst/>
          </a:prstGeom>
        </p:spPr>
      </p:pic>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9" y="976190"/>
            <a:ext cx="361185" cy="365933"/>
          </a:xfrm>
          <a:prstGeom prst="rect">
            <a:avLst/>
          </a:prstGeom>
        </p:spPr>
      </p:pic>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9" y="1428937"/>
            <a:ext cx="361185" cy="365933"/>
          </a:xfrm>
          <a:prstGeom prst="rect">
            <a:avLst/>
          </a:prstGeom>
        </p:spPr>
      </p:pic>
      <p:pic>
        <p:nvPicPr>
          <p:cNvPr id="18" name="Pictur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8" y="1854429"/>
            <a:ext cx="361185" cy="365933"/>
          </a:xfrm>
          <a:prstGeom prst="rect">
            <a:avLst/>
          </a:prstGeom>
        </p:spPr>
      </p:pic>
      <p:pic>
        <p:nvPicPr>
          <p:cNvPr id="19" name="Picture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8" y="2307176"/>
            <a:ext cx="361185" cy="365933"/>
          </a:xfrm>
          <a:prstGeom prst="rect">
            <a:avLst/>
          </a:prstGeom>
        </p:spPr>
      </p:pic>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7" y="2759923"/>
            <a:ext cx="361185" cy="365933"/>
          </a:xfrm>
          <a:prstGeom prst="rect">
            <a:avLst/>
          </a:prstGeom>
        </p:spPr>
      </p:pic>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6" y="3217119"/>
            <a:ext cx="361185" cy="365933"/>
          </a:xfrm>
          <a:prstGeom prst="rect">
            <a:avLst/>
          </a:prstGeom>
        </p:spPr>
      </p:pic>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6" y="3674315"/>
            <a:ext cx="361185" cy="365933"/>
          </a:xfrm>
          <a:prstGeom prst="rect">
            <a:avLst/>
          </a:prstGeom>
        </p:spPr>
      </p:pic>
      <p:pic>
        <p:nvPicPr>
          <p:cNvPr id="23" name="Picture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9106" y="4156865"/>
            <a:ext cx="361185" cy="365933"/>
          </a:xfrm>
          <a:prstGeom prst="rect">
            <a:avLst/>
          </a:prstGeom>
        </p:spPr>
      </p:pic>
      <p:pic>
        <p:nvPicPr>
          <p:cNvPr id="24" name="Picture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5197" y="4653653"/>
            <a:ext cx="361185" cy="365933"/>
          </a:xfrm>
          <a:prstGeom prst="rect">
            <a:avLst/>
          </a:prstGeom>
        </p:spPr>
      </p:pic>
      <p:pic>
        <p:nvPicPr>
          <p:cNvPr id="25" name="Picture 2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5197" y="5136203"/>
            <a:ext cx="361185" cy="365933"/>
          </a:xfrm>
          <a:prstGeom prst="rect">
            <a:avLst/>
          </a:prstGeom>
        </p:spPr>
      </p:pic>
      <p:pic>
        <p:nvPicPr>
          <p:cNvPr id="26" name="Picture 2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5197" y="5615716"/>
            <a:ext cx="361185" cy="365933"/>
          </a:xfrm>
          <a:prstGeom prst="rect">
            <a:avLst/>
          </a:prstGeom>
        </p:spPr>
      </p:pic>
      <p:pic>
        <p:nvPicPr>
          <p:cNvPr id="27" name="Picture 2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5196" y="6045102"/>
            <a:ext cx="361185" cy="365933"/>
          </a:xfrm>
          <a:prstGeom prst="rect">
            <a:avLst/>
          </a:prstGeom>
        </p:spPr>
      </p:pic>
      <p:pic>
        <p:nvPicPr>
          <p:cNvPr id="29" name="Picture 28">
            <a:extLst>
              <a:ext uri="{FF2B5EF4-FFF2-40B4-BE49-F238E27FC236}">
                <a16:creationId xmlns:a16="http://schemas.microsoft.com/office/drawing/2014/main" id="{9F041094-0817-47B5-AA7E-C3C8E7CCFA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5196" y="6464202"/>
            <a:ext cx="361185" cy="365933"/>
          </a:xfrm>
          <a:prstGeom prst="rect">
            <a:avLst/>
          </a:prstGeom>
        </p:spPr>
      </p:pic>
    </p:spTree>
    <p:extLst>
      <p:ext uri="{BB962C8B-B14F-4D97-AF65-F5344CB8AC3E}">
        <p14:creationId xmlns:p14="http://schemas.microsoft.com/office/powerpoint/2010/main" val="16385549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1023" y="75516"/>
            <a:ext cx="3169457"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MTN Brighter Sans Bold" panose="00000800000000000000" pitchFamily="50" charset="0"/>
              </a:rPr>
              <a:t>Performance</a:t>
            </a:r>
          </a:p>
        </p:txBody>
      </p:sp>
      <p:graphicFrame>
        <p:nvGraphicFramePr>
          <p:cNvPr id="2" name="Table 1">
            <a:extLst>
              <a:ext uri="{FF2B5EF4-FFF2-40B4-BE49-F238E27FC236}">
                <a16:creationId xmlns:a16="http://schemas.microsoft.com/office/drawing/2014/main" id="{C2A09E2D-50DE-4D77-BA55-08628D76B806}"/>
              </a:ext>
            </a:extLst>
          </p:cNvPr>
          <p:cNvGraphicFramePr>
            <a:graphicFrameLocks noGrp="1"/>
          </p:cNvGraphicFramePr>
          <p:nvPr/>
        </p:nvGraphicFramePr>
        <p:xfrm>
          <a:off x="1524698" y="1326297"/>
          <a:ext cx="8924924" cy="3743325"/>
        </p:xfrm>
        <a:graphic>
          <a:graphicData uri="http://schemas.openxmlformats.org/drawingml/2006/table">
            <a:tbl>
              <a:tblPr firstRow="1" firstCol="1" bandRow="1">
                <a:tableStyleId>{5C22544A-7EE6-4342-B048-85BDC9FD1C3A}</a:tableStyleId>
              </a:tblPr>
              <a:tblGrid>
                <a:gridCol w="1029799">
                  <a:extLst>
                    <a:ext uri="{9D8B030D-6E8A-4147-A177-3AD203B41FA5}">
                      <a16:colId xmlns:a16="http://schemas.microsoft.com/office/drawing/2014/main" val="2985651357"/>
                    </a:ext>
                  </a:extLst>
                </a:gridCol>
                <a:gridCol w="7895125">
                  <a:extLst>
                    <a:ext uri="{9D8B030D-6E8A-4147-A177-3AD203B41FA5}">
                      <a16:colId xmlns:a16="http://schemas.microsoft.com/office/drawing/2014/main" val="395300216"/>
                    </a:ext>
                  </a:extLst>
                </a:gridCol>
              </a:tblGrid>
              <a:tr h="804351">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Number</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Requirements</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588093251"/>
                  </a:ext>
                </a:extLst>
              </a:tr>
              <a:tr h="866224">
                <a:tc>
                  <a:txBody>
                    <a:bodyPr/>
                    <a:lstStyle/>
                    <a:p>
                      <a:pPr marL="457200" marR="0" lvl="1" indent="0" fontAlgn="base">
                        <a:spcBef>
                          <a:spcPts val="0"/>
                        </a:spcBef>
                        <a:spcAft>
                          <a:spcPts val="0"/>
                        </a:spcAft>
                        <a:buClr>
                          <a:srgbClr val="000000"/>
                        </a:buClr>
                        <a:buSzPts val="1100"/>
                        <a:buFont typeface="Myriad Pro"/>
                        <a:buNone/>
                        <a:tabLst>
                          <a:tab pos="0" algn="l"/>
                          <a:tab pos="45720" algn="l"/>
                        </a:tabLst>
                      </a:pPr>
                      <a:r>
                        <a:rPr lang="en-US" sz="1600" b="1" kern="1200" dirty="0">
                          <a:solidFill>
                            <a:schemeClr val="tx1"/>
                          </a:solidFill>
                          <a:effectLst/>
                          <a:latin typeface="MTN Brighter Sans" panose="00000500000000000000" pitchFamily="50" charset="0"/>
                          <a:ea typeface="+mn-ea"/>
                          <a:cs typeface="+mn-cs"/>
                        </a:rPr>
                        <a:t>1</a:t>
                      </a: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The system shall respond within 2 seconds to a user  click and action</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466941251"/>
                  </a:ext>
                </a:extLst>
              </a:tr>
              <a:tr h="1206526">
                <a:tc>
                  <a:txBody>
                    <a:bodyPr/>
                    <a:lstStyle/>
                    <a:p>
                      <a:pPr marL="457200" marR="0" lvl="1" indent="0">
                        <a:spcBef>
                          <a:spcPts val="300"/>
                        </a:spcBef>
                        <a:spcAft>
                          <a:spcPts val="0"/>
                        </a:spcAft>
                        <a:buSzPts val="1100"/>
                        <a:buFont typeface="+mj-lt"/>
                        <a:buNone/>
                        <a:tabLst>
                          <a:tab pos="0" algn="l"/>
                          <a:tab pos="45720" algn="l"/>
                        </a:tabLst>
                      </a:pPr>
                      <a:r>
                        <a:rPr lang="en-US" sz="1600" dirty="0">
                          <a:solidFill>
                            <a:schemeClr val="tx1"/>
                          </a:solidFill>
                          <a:effectLst/>
                          <a:latin typeface="MTN Brighter Sans" panose="00000500000000000000" pitchFamily="50" charset="0"/>
                        </a:rPr>
                        <a:t>2 </a:t>
                      </a:r>
                      <a:endParaRPr lang="en-US" sz="160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Over reasonably common internet connection speeds, the server should respond to client requests in less than one second</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12287352"/>
                  </a:ext>
                </a:extLst>
              </a:tr>
              <a:tr h="866224">
                <a:tc>
                  <a:txBody>
                    <a:bodyPr/>
                    <a:lstStyle/>
                    <a:p>
                      <a:pPr marL="457200" marR="0" lvl="1" indent="0">
                        <a:spcBef>
                          <a:spcPts val="300"/>
                        </a:spcBef>
                        <a:spcAft>
                          <a:spcPts val="0"/>
                        </a:spcAft>
                        <a:buSzPts val="1100"/>
                        <a:buFont typeface="+mj-lt"/>
                        <a:buNone/>
                        <a:tabLst>
                          <a:tab pos="0" algn="l"/>
                          <a:tab pos="45720" algn="l"/>
                        </a:tabLst>
                      </a:pPr>
                      <a:r>
                        <a:rPr lang="en-US" sz="1600" dirty="0">
                          <a:solidFill>
                            <a:schemeClr val="tx1"/>
                          </a:solidFill>
                          <a:effectLst/>
                          <a:latin typeface="MTN Brighter Sans" panose="00000500000000000000" pitchFamily="50" charset="0"/>
                        </a:rPr>
                        <a:t>3 </a:t>
                      </a:r>
                      <a:endParaRPr lang="en-US" sz="160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Querying the database should take less than one second.</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307065435"/>
                  </a:ext>
                </a:extLst>
              </a:tr>
            </a:tbl>
          </a:graphicData>
        </a:graphic>
      </p:graphicFrame>
    </p:spTree>
    <p:extLst>
      <p:ext uri="{BB962C8B-B14F-4D97-AF65-F5344CB8AC3E}">
        <p14:creationId xmlns:p14="http://schemas.microsoft.com/office/powerpoint/2010/main" val="13390839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Capacity</a:t>
            </a:r>
          </a:p>
        </p:txBody>
      </p:sp>
    </p:spTree>
    <p:extLst>
      <p:ext uri="{BB962C8B-B14F-4D97-AF65-F5344CB8AC3E}">
        <p14:creationId xmlns:p14="http://schemas.microsoft.com/office/powerpoint/2010/main" val="10873262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21204" y="0"/>
            <a:ext cx="2180405"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MTN Brighter Sans Bold" panose="00000800000000000000" pitchFamily="50" charset="0"/>
              </a:rPr>
              <a:t>Capacity</a:t>
            </a:r>
          </a:p>
        </p:txBody>
      </p:sp>
      <p:graphicFrame>
        <p:nvGraphicFramePr>
          <p:cNvPr id="2" name="Table 1">
            <a:extLst>
              <a:ext uri="{FF2B5EF4-FFF2-40B4-BE49-F238E27FC236}">
                <a16:creationId xmlns:a16="http://schemas.microsoft.com/office/drawing/2014/main" id="{6FD55375-E9A6-4D26-B596-D8EB630747C5}"/>
              </a:ext>
            </a:extLst>
          </p:cNvPr>
          <p:cNvGraphicFramePr>
            <a:graphicFrameLocks noGrp="1"/>
          </p:cNvGraphicFramePr>
          <p:nvPr/>
        </p:nvGraphicFramePr>
        <p:xfrm>
          <a:off x="1809750" y="1828799"/>
          <a:ext cx="8218463" cy="3000376"/>
        </p:xfrm>
        <a:graphic>
          <a:graphicData uri="http://schemas.openxmlformats.org/drawingml/2006/table">
            <a:tbl>
              <a:tblPr firstRow="1" firstCol="1" bandRow="1">
                <a:tableStyleId>{5C22544A-7EE6-4342-B048-85BDC9FD1C3A}</a:tableStyleId>
              </a:tblPr>
              <a:tblGrid>
                <a:gridCol w="1005840">
                  <a:extLst>
                    <a:ext uri="{9D8B030D-6E8A-4147-A177-3AD203B41FA5}">
                      <a16:colId xmlns:a16="http://schemas.microsoft.com/office/drawing/2014/main" val="2532009953"/>
                    </a:ext>
                  </a:extLst>
                </a:gridCol>
                <a:gridCol w="7212623">
                  <a:extLst>
                    <a:ext uri="{9D8B030D-6E8A-4147-A177-3AD203B41FA5}">
                      <a16:colId xmlns:a16="http://schemas.microsoft.com/office/drawing/2014/main" val="318221702"/>
                    </a:ext>
                  </a:extLst>
                </a:gridCol>
              </a:tblGrid>
              <a:tr h="750094">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Number</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Requirements</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1748434659"/>
                  </a:ext>
                </a:extLst>
              </a:tr>
              <a:tr h="1125141">
                <a:tc>
                  <a:txBody>
                    <a:bodyPr/>
                    <a:lstStyle/>
                    <a:p>
                      <a:pPr marL="457200" marR="0" lvl="1" indent="0" fontAlgn="base">
                        <a:spcBef>
                          <a:spcPts val="0"/>
                        </a:spcBef>
                        <a:spcAft>
                          <a:spcPts val="0"/>
                        </a:spcAft>
                        <a:buClr>
                          <a:srgbClr val="000000"/>
                        </a:buClr>
                        <a:buSzPts val="1100"/>
                        <a:buFont typeface="Myriad Pro"/>
                        <a:buNone/>
                        <a:tabLst>
                          <a:tab pos="0" algn="l"/>
                          <a:tab pos="45720" algn="l"/>
                        </a:tabLst>
                      </a:pPr>
                      <a:r>
                        <a:rPr lang="en-US" sz="1600" u="none" strike="noStrike" kern="0" spc="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rPr>
                        <a:t>1</a:t>
                      </a:r>
                    </a:p>
                  </a:txBody>
                  <a:tcPr marL="73025" marR="73025" anchor="ctr"/>
                </a:tc>
                <a:tc>
                  <a:txBody>
                    <a:bodyPr/>
                    <a:lstStyle/>
                    <a:p>
                      <a:pPr marL="0" marR="0">
                        <a:spcBef>
                          <a:spcPts val="0"/>
                        </a:spcBef>
                        <a:spcAft>
                          <a:spcPts val="0"/>
                        </a:spcAft>
                      </a:pPr>
                      <a:r>
                        <a:rPr lang="en-US" sz="1600" dirty="0">
                          <a:solidFill>
                            <a:schemeClr val="tx1"/>
                          </a:solidFill>
                          <a:effectLst/>
                          <a:latin typeface="MTN Brighter Sans" panose="00000500000000000000" pitchFamily="50" charset="0"/>
                        </a:rPr>
                        <a:t>Resource usage – At peak period, resource utilization shall not exceed 80% of memory and CPU capacity</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316967141"/>
                  </a:ext>
                </a:extLst>
              </a:tr>
              <a:tr h="1125141">
                <a:tc>
                  <a:txBody>
                    <a:bodyPr/>
                    <a:lstStyle/>
                    <a:p>
                      <a:pPr marL="457200" marR="0" lvl="1" indent="0">
                        <a:spcBef>
                          <a:spcPts val="300"/>
                        </a:spcBef>
                        <a:spcAft>
                          <a:spcPts val="0"/>
                        </a:spcAft>
                        <a:buSzPts val="1100"/>
                        <a:buFont typeface="+mj-lt"/>
                        <a:buNone/>
                        <a:tabLst>
                          <a:tab pos="0" algn="l"/>
                          <a:tab pos="45720" algn="l"/>
                        </a:tabLst>
                      </a:pPr>
                      <a:r>
                        <a:rPr lang="en-US" sz="1600" dirty="0">
                          <a:solidFill>
                            <a:schemeClr val="tx1"/>
                          </a:solidFill>
                          <a:effectLst/>
                          <a:latin typeface="MTN Brighter Sans" panose="00000500000000000000" pitchFamily="50" charset="0"/>
                        </a:rPr>
                        <a:t>2 </a:t>
                      </a:r>
                      <a:endParaRPr lang="en-US" sz="160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dirty="0">
                          <a:solidFill>
                            <a:schemeClr val="tx1"/>
                          </a:solidFill>
                          <a:effectLst/>
                          <a:latin typeface="MTN Brighter Sans" panose="00000500000000000000" pitchFamily="50" charset="0"/>
                        </a:rPr>
                        <a:t>Storage growth shall be considered and planned for as this will be required as platform usage increase</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433984229"/>
                  </a:ext>
                </a:extLst>
              </a:tr>
            </a:tbl>
          </a:graphicData>
        </a:graphic>
      </p:graphicFrame>
    </p:spTree>
    <p:extLst>
      <p:ext uri="{BB962C8B-B14F-4D97-AF65-F5344CB8AC3E}">
        <p14:creationId xmlns:p14="http://schemas.microsoft.com/office/powerpoint/2010/main" val="5983946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Availability</a:t>
            </a:r>
          </a:p>
        </p:txBody>
      </p:sp>
    </p:spTree>
    <p:extLst>
      <p:ext uri="{BB962C8B-B14F-4D97-AF65-F5344CB8AC3E}">
        <p14:creationId xmlns:p14="http://schemas.microsoft.com/office/powerpoint/2010/main" val="329693592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1023" y="75516"/>
            <a:ext cx="2380780"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entury Gothic"/>
                <a:ea typeface="+mn-ea"/>
                <a:cs typeface="+mn-cs"/>
              </a:rPr>
              <a:t>Availability</a:t>
            </a:r>
          </a:p>
        </p:txBody>
      </p:sp>
      <p:graphicFrame>
        <p:nvGraphicFramePr>
          <p:cNvPr id="3" name="Table 2">
            <a:extLst>
              <a:ext uri="{FF2B5EF4-FFF2-40B4-BE49-F238E27FC236}">
                <a16:creationId xmlns:a16="http://schemas.microsoft.com/office/drawing/2014/main" id="{39382580-9DFD-43EC-B467-DF988A9FE980}"/>
              </a:ext>
            </a:extLst>
          </p:cNvPr>
          <p:cNvGraphicFramePr>
            <a:graphicFrameLocks noGrp="1"/>
          </p:cNvGraphicFramePr>
          <p:nvPr>
            <p:extLst>
              <p:ext uri="{D42A27DB-BD31-4B8C-83A1-F6EECF244321}">
                <p14:modId xmlns:p14="http://schemas.microsoft.com/office/powerpoint/2010/main" val="3596747551"/>
              </p:ext>
            </p:extLst>
          </p:nvPr>
        </p:nvGraphicFramePr>
        <p:xfrm>
          <a:off x="981075" y="2162175"/>
          <a:ext cx="9689091" cy="3143251"/>
        </p:xfrm>
        <a:graphic>
          <a:graphicData uri="http://schemas.openxmlformats.org/drawingml/2006/table">
            <a:tbl>
              <a:tblPr firstRow="1" firstCol="1" bandRow="1">
                <a:tableStyleId>{5C22544A-7EE6-4342-B048-85BDC9FD1C3A}</a:tableStyleId>
              </a:tblPr>
              <a:tblGrid>
                <a:gridCol w="1117971">
                  <a:extLst>
                    <a:ext uri="{9D8B030D-6E8A-4147-A177-3AD203B41FA5}">
                      <a16:colId xmlns:a16="http://schemas.microsoft.com/office/drawing/2014/main" val="3955243790"/>
                    </a:ext>
                  </a:extLst>
                </a:gridCol>
                <a:gridCol w="8571120">
                  <a:extLst>
                    <a:ext uri="{9D8B030D-6E8A-4147-A177-3AD203B41FA5}">
                      <a16:colId xmlns:a16="http://schemas.microsoft.com/office/drawing/2014/main" val="1243223810"/>
                    </a:ext>
                  </a:extLst>
                </a:gridCol>
              </a:tblGrid>
              <a:tr h="710648">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Number</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Requirements</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2399350174"/>
                  </a:ext>
                </a:extLst>
              </a:tr>
              <a:tr h="1011307">
                <a:tc>
                  <a:txBody>
                    <a:bodyPr/>
                    <a:lstStyle/>
                    <a:p>
                      <a:pPr marL="457200" marR="0" lvl="1" indent="0" fontAlgn="base">
                        <a:spcBef>
                          <a:spcPts val="0"/>
                        </a:spcBef>
                        <a:spcAft>
                          <a:spcPts val="0"/>
                        </a:spcAft>
                        <a:buClr>
                          <a:srgbClr val="000000"/>
                        </a:buClr>
                        <a:buSzPts val="1100"/>
                        <a:buFont typeface="Myriad Pro"/>
                        <a:buNone/>
                        <a:tabLst>
                          <a:tab pos="0" algn="l"/>
                          <a:tab pos="45720" algn="l"/>
                        </a:tabLst>
                      </a:pPr>
                      <a:r>
                        <a:rPr lang="en-US" sz="1600" u="none" strike="noStrike" kern="0" spc="0" dirty="0">
                          <a:solidFill>
                            <a:schemeClr val="tx1"/>
                          </a:solidFill>
                          <a:effectLst/>
                          <a:latin typeface="MTN Brighter Sans" panose="00000500000000000000" pitchFamily="50" charset="0"/>
                        </a:rPr>
                        <a:t>1 </a:t>
                      </a:r>
                      <a:endParaRPr lang="en-US" sz="1600" u="none" strike="noStrike" kern="0" spc="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a:solidFill>
                            <a:schemeClr val="tx1"/>
                          </a:solidFill>
                          <a:effectLst/>
                          <a:latin typeface="MTN Brighter Sans" panose="00000500000000000000" pitchFamily="50" charset="0"/>
                        </a:rPr>
                        <a:t>Outage during critical working hour shall be limited to less than 44.64 minutes in a month    </a:t>
                      </a:r>
                    </a:p>
                    <a:p>
                      <a:pPr marL="0" marR="0">
                        <a:spcBef>
                          <a:spcPts val="0"/>
                        </a:spcBef>
                        <a:spcAft>
                          <a:spcPts val="0"/>
                        </a:spcAft>
                      </a:pPr>
                      <a:r>
                        <a:rPr lang="en-US" sz="1600">
                          <a:solidFill>
                            <a:schemeClr val="tx1"/>
                          </a:solidFill>
                          <a:effectLst/>
                          <a:latin typeface="MTN Brighter Sans" panose="00000500000000000000" pitchFamily="50" charset="0"/>
                        </a:rPr>
                        <a:t> </a:t>
                      </a:r>
                      <a:endParaRPr lang="en-US" sz="160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64733321"/>
                  </a:ext>
                </a:extLst>
              </a:tr>
              <a:tr h="710648">
                <a:tc>
                  <a:txBody>
                    <a:bodyPr/>
                    <a:lstStyle/>
                    <a:p>
                      <a:pPr marL="457200" marR="0" lvl="1" indent="0">
                        <a:spcBef>
                          <a:spcPts val="300"/>
                        </a:spcBef>
                        <a:spcAft>
                          <a:spcPts val="0"/>
                        </a:spcAft>
                        <a:buSzPts val="1100"/>
                        <a:buFont typeface="+mj-lt"/>
                        <a:buNone/>
                        <a:tabLst>
                          <a:tab pos="0" algn="l"/>
                          <a:tab pos="45720" algn="l"/>
                        </a:tabLst>
                      </a:pPr>
                      <a:r>
                        <a:rPr lang="en-US" sz="1600" dirty="0">
                          <a:solidFill>
                            <a:schemeClr val="tx1"/>
                          </a:solidFill>
                          <a:effectLst/>
                          <a:latin typeface="MTN Brighter Sans" panose="00000500000000000000" pitchFamily="50" charset="0"/>
                        </a:rPr>
                        <a:t>2 </a:t>
                      </a:r>
                      <a:endParaRPr lang="en-US" sz="160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dirty="0">
                          <a:solidFill>
                            <a:schemeClr val="tx1"/>
                          </a:solidFill>
                          <a:effectLst/>
                          <a:latin typeface="MTN Brighter Sans" panose="00000500000000000000" pitchFamily="50" charset="0"/>
                        </a:rPr>
                        <a:t>The service/solution shall be available for user for 24x7 </a:t>
                      </a:r>
                      <a:r>
                        <a:rPr lang="en-US" sz="1600" dirty="0" err="1">
                          <a:solidFill>
                            <a:schemeClr val="tx1"/>
                          </a:solidFill>
                          <a:effectLst/>
                          <a:latin typeface="MTN Brighter Sans" panose="00000500000000000000" pitchFamily="50" charset="0"/>
                        </a:rPr>
                        <a:t>i.e</a:t>
                      </a:r>
                      <a:r>
                        <a:rPr lang="en-US" sz="1600" dirty="0">
                          <a:solidFill>
                            <a:schemeClr val="tx1"/>
                          </a:solidFill>
                          <a:effectLst/>
                          <a:latin typeface="MTN Brighter Sans" panose="00000500000000000000" pitchFamily="50" charset="0"/>
                        </a:rPr>
                        <a:t> hours of operation must be 24x7</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3183911592"/>
                  </a:ext>
                </a:extLst>
              </a:tr>
              <a:tr h="710648">
                <a:tc>
                  <a:txBody>
                    <a:bodyPr/>
                    <a:lstStyle/>
                    <a:p>
                      <a:pPr marL="457200" marR="0" lvl="1" indent="0">
                        <a:spcBef>
                          <a:spcPts val="300"/>
                        </a:spcBef>
                        <a:spcAft>
                          <a:spcPts val="0"/>
                        </a:spcAft>
                        <a:buSzPts val="1100"/>
                        <a:buFont typeface="+mj-lt"/>
                        <a:buNone/>
                        <a:tabLst>
                          <a:tab pos="0" algn="l"/>
                          <a:tab pos="45720" algn="l"/>
                        </a:tabLst>
                      </a:pPr>
                      <a:r>
                        <a:rPr lang="en-US" sz="1600" dirty="0">
                          <a:solidFill>
                            <a:schemeClr val="tx1"/>
                          </a:solidFill>
                          <a:effectLst/>
                          <a:latin typeface="MTN Brighter Sans" panose="00000500000000000000" pitchFamily="50" charset="0"/>
                        </a:rPr>
                        <a:t>3 </a:t>
                      </a:r>
                      <a:endParaRPr lang="en-US" sz="1600" dirty="0">
                        <a:solidFill>
                          <a:schemeClr val="tx1"/>
                        </a:solidFill>
                        <a:effectLst/>
                        <a:latin typeface="MTN Brighter Sans" panose="00000500000000000000" pitchFamily="50" charset="0"/>
                        <a:ea typeface="Times New Roman" panose="02020603050405020304" pitchFamily="18" charset="0"/>
                        <a:cs typeface="Times New Roman" panose="02020603050405020304" pitchFamily="18" charset="0"/>
                      </a:endParaRPr>
                    </a:p>
                  </a:txBody>
                  <a:tcPr marL="73025" marR="73025" anchor="ctr"/>
                </a:tc>
                <a:tc>
                  <a:txBody>
                    <a:bodyPr/>
                    <a:lstStyle/>
                    <a:p>
                      <a:pPr marL="0" marR="0">
                        <a:spcBef>
                          <a:spcPts val="0"/>
                        </a:spcBef>
                        <a:spcAft>
                          <a:spcPts val="0"/>
                        </a:spcAft>
                      </a:pPr>
                      <a:r>
                        <a:rPr lang="en-US" sz="1600" dirty="0">
                          <a:solidFill>
                            <a:schemeClr val="tx1"/>
                          </a:solidFill>
                          <a:effectLst/>
                          <a:latin typeface="MTN Brighter Sans" panose="00000500000000000000" pitchFamily="50" charset="0"/>
                        </a:rPr>
                        <a:t>The service/solution shall have 99.50%  / 99.90% availability</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3998232486"/>
                  </a:ext>
                </a:extLst>
              </a:tr>
            </a:tbl>
          </a:graphicData>
        </a:graphic>
      </p:graphicFrame>
    </p:spTree>
    <p:extLst>
      <p:ext uri="{BB962C8B-B14F-4D97-AF65-F5344CB8AC3E}">
        <p14:creationId xmlns:p14="http://schemas.microsoft.com/office/powerpoint/2010/main" val="29871360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Monitoring</a:t>
            </a:r>
          </a:p>
        </p:txBody>
      </p:sp>
    </p:spTree>
    <p:extLst>
      <p:ext uri="{BB962C8B-B14F-4D97-AF65-F5344CB8AC3E}">
        <p14:creationId xmlns:p14="http://schemas.microsoft.com/office/powerpoint/2010/main" val="38852303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1023" y="75516"/>
            <a:ext cx="2294218"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entury Gothic"/>
                <a:ea typeface="+mn-ea"/>
                <a:cs typeface="+mn-cs"/>
              </a:rPr>
              <a:t>Monitoring</a:t>
            </a:r>
          </a:p>
        </p:txBody>
      </p:sp>
      <p:graphicFrame>
        <p:nvGraphicFramePr>
          <p:cNvPr id="2" name="Table 1">
            <a:extLst>
              <a:ext uri="{FF2B5EF4-FFF2-40B4-BE49-F238E27FC236}">
                <a16:creationId xmlns:a16="http://schemas.microsoft.com/office/drawing/2014/main" id="{D7F7A533-6B0F-42AD-B286-FAFC22981089}"/>
              </a:ext>
            </a:extLst>
          </p:cNvPr>
          <p:cNvGraphicFramePr>
            <a:graphicFrameLocks noGrp="1"/>
          </p:cNvGraphicFramePr>
          <p:nvPr>
            <p:extLst>
              <p:ext uri="{D42A27DB-BD31-4B8C-83A1-F6EECF244321}">
                <p14:modId xmlns:p14="http://schemas.microsoft.com/office/powerpoint/2010/main" val="1022917388"/>
              </p:ext>
            </p:extLst>
          </p:nvPr>
        </p:nvGraphicFramePr>
        <p:xfrm>
          <a:off x="1390650" y="2505074"/>
          <a:ext cx="9391650" cy="2924176"/>
        </p:xfrm>
        <a:graphic>
          <a:graphicData uri="http://schemas.openxmlformats.org/drawingml/2006/table">
            <a:tbl>
              <a:tblPr firstRow="1" firstCol="1" bandRow="1">
                <a:tableStyleId>{5C22544A-7EE6-4342-B048-85BDC9FD1C3A}</a:tableStyleId>
              </a:tblPr>
              <a:tblGrid>
                <a:gridCol w="1083652">
                  <a:extLst>
                    <a:ext uri="{9D8B030D-6E8A-4147-A177-3AD203B41FA5}">
                      <a16:colId xmlns:a16="http://schemas.microsoft.com/office/drawing/2014/main" val="957431293"/>
                    </a:ext>
                  </a:extLst>
                </a:gridCol>
                <a:gridCol w="8307998">
                  <a:extLst>
                    <a:ext uri="{9D8B030D-6E8A-4147-A177-3AD203B41FA5}">
                      <a16:colId xmlns:a16="http://schemas.microsoft.com/office/drawing/2014/main" val="792475473"/>
                    </a:ext>
                  </a:extLst>
                </a:gridCol>
              </a:tblGrid>
              <a:tr h="691168">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Number</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tc>
                  <a:txBody>
                    <a:bodyPr/>
                    <a:lstStyle/>
                    <a:p>
                      <a:pPr marL="0" marR="0">
                        <a:spcBef>
                          <a:spcPts val="0"/>
                        </a:spcBef>
                        <a:spcAft>
                          <a:spcPts val="0"/>
                        </a:spcAft>
                        <a:tabLst>
                          <a:tab pos="2743200" algn="ctr"/>
                          <a:tab pos="5486400" algn="r"/>
                        </a:tabLst>
                      </a:pPr>
                      <a:r>
                        <a:rPr lang="en-US" sz="1600" dirty="0">
                          <a:solidFill>
                            <a:schemeClr val="tx1"/>
                          </a:solidFill>
                          <a:effectLst/>
                          <a:latin typeface="MTN Brighter Sans" panose="00000500000000000000" pitchFamily="50" charset="0"/>
                        </a:rPr>
                        <a:t>Requirements</a:t>
                      </a:r>
                      <a:endParaRPr lang="en-US" sz="1600" dirty="0">
                        <a:solidFill>
                          <a:schemeClr val="tx1"/>
                        </a:solidFill>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670082283"/>
                  </a:ext>
                </a:extLst>
              </a:tr>
              <a:tr h="744336">
                <a:tc>
                  <a:txBody>
                    <a:bodyPr/>
                    <a:lstStyle/>
                    <a:p>
                      <a:pPr marL="457200" marR="0" lvl="1" indent="0" fontAlgn="base">
                        <a:spcBef>
                          <a:spcPts val="0"/>
                        </a:spcBef>
                        <a:spcAft>
                          <a:spcPts val="0"/>
                        </a:spcAft>
                        <a:buClr>
                          <a:srgbClr val="000000"/>
                        </a:buClr>
                        <a:buSzPts val="1100"/>
                        <a:buFont typeface="Myriad Pro"/>
                        <a:buNone/>
                        <a:tabLst>
                          <a:tab pos="0" algn="l"/>
                          <a:tab pos="45720" algn="l"/>
                        </a:tabLst>
                      </a:pPr>
                      <a:r>
                        <a:rPr lang="en-US" sz="1600" u="none" strike="noStrike" kern="0" spc="0" dirty="0">
                          <a:solidFill>
                            <a:srgbClr val="000000"/>
                          </a:solidFill>
                          <a:effectLst/>
                          <a:latin typeface="MTN Brighter Sans" panose="00000500000000000000" pitchFamily="50" charset="0"/>
                          <a:ea typeface="Times New Roman" panose="02020603050405020304" pitchFamily="18" charset="0"/>
                          <a:cs typeface="Times New Roman" panose="02020603050405020304" pitchFamily="18" charset="0"/>
                        </a:rPr>
                        <a:t>1</a:t>
                      </a: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There shall be URL monitoring to ensure service availability     </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2796473808"/>
                  </a:ext>
                </a:extLst>
              </a:tr>
              <a:tr h="744336">
                <a:tc>
                  <a:txBody>
                    <a:bodyPr/>
                    <a:lstStyle/>
                    <a:p>
                      <a:pPr marL="457200" marR="0" lvl="1" indent="0">
                        <a:spcBef>
                          <a:spcPts val="300"/>
                        </a:spcBef>
                        <a:spcAft>
                          <a:spcPts val="0"/>
                        </a:spcAft>
                        <a:buSzPts val="1100"/>
                        <a:buFont typeface="+mj-lt"/>
                        <a:buNone/>
                        <a:tabLst>
                          <a:tab pos="0" algn="l"/>
                          <a:tab pos="45720" algn="l"/>
                        </a:tabLst>
                      </a:pPr>
                      <a:r>
                        <a:rPr lang="en-US" sz="1600" dirty="0">
                          <a:solidFill>
                            <a:srgbClr val="000000"/>
                          </a:solidFill>
                          <a:effectLst/>
                          <a:latin typeface="MTN Brighter Sans" panose="00000500000000000000" pitchFamily="50" charset="0"/>
                          <a:ea typeface="Times New Roman" panose="02020603050405020304" pitchFamily="18" charset="0"/>
                          <a:cs typeface="Times New Roman" panose="02020603050405020304" pitchFamily="18" charset="0"/>
                        </a:rPr>
                        <a:t>2</a:t>
                      </a: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There shall be application and database monitoring on the system</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443328855"/>
                  </a:ext>
                </a:extLst>
              </a:tr>
              <a:tr h="744336">
                <a:tc>
                  <a:txBody>
                    <a:bodyPr/>
                    <a:lstStyle/>
                    <a:p>
                      <a:pPr marL="457200" marR="0" lvl="1" indent="0">
                        <a:spcBef>
                          <a:spcPts val="300"/>
                        </a:spcBef>
                        <a:spcAft>
                          <a:spcPts val="0"/>
                        </a:spcAft>
                        <a:buSzPts val="1100"/>
                        <a:buFont typeface="+mj-lt"/>
                        <a:buNone/>
                        <a:tabLst>
                          <a:tab pos="0" algn="l"/>
                          <a:tab pos="45720" algn="l"/>
                        </a:tabLst>
                      </a:pPr>
                      <a:r>
                        <a:rPr lang="en-US" sz="1600" dirty="0">
                          <a:solidFill>
                            <a:srgbClr val="000000"/>
                          </a:solidFill>
                          <a:effectLst/>
                          <a:latin typeface="MTN Brighter Sans" panose="00000500000000000000" pitchFamily="50" charset="0"/>
                          <a:ea typeface="Times New Roman" panose="02020603050405020304" pitchFamily="18" charset="0"/>
                          <a:cs typeface="Times New Roman" panose="02020603050405020304" pitchFamily="18" charset="0"/>
                        </a:rPr>
                        <a:t>3</a:t>
                      </a:r>
                    </a:p>
                  </a:txBody>
                  <a:tcPr marL="73025" marR="73025" anchor="ctr"/>
                </a:tc>
                <a:tc>
                  <a:txBody>
                    <a:bodyPr/>
                    <a:lstStyle/>
                    <a:p>
                      <a:pPr marL="0" marR="0">
                        <a:spcBef>
                          <a:spcPts val="0"/>
                        </a:spcBef>
                        <a:spcAft>
                          <a:spcPts val="0"/>
                        </a:spcAft>
                      </a:pPr>
                      <a:r>
                        <a:rPr lang="en-US" sz="1600" dirty="0">
                          <a:effectLst/>
                          <a:latin typeface="MTN Brighter Sans" panose="00000500000000000000" pitchFamily="50" charset="0"/>
                        </a:rPr>
                        <a:t>There shall be logfile, processes, services and port monitoring where applicable on the system</a:t>
                      </a:r>
                      <a:endParaRPr lang="en-US" sz="1600" dirty="0">
                        <a:effectLst/>
                        <a:latin typeface="MTN Brighter Sans" panose="00000500000000000000" pitchFamily="50" charset="0"/>
                        <a:ea typeface="Times New Roman" panose="02020603050405020304" pitchFamily="18" charset="0"/>
                        <a:cs typeface="Calibri" panose="020F0502020204030204" pitchFamily="34" charset="0"/>
                      </a:endParaRPr>
                    </a:p>
                  </a:txBody>
                  <a:tcPr marL="73025" marR="73025" anchor="ctr"/>
                </a:tc>
                <a:extLst>
                  <a:ext uri="{0D108BD9-81ED-4DB2-BD59-A6C34878D82A}">
                    <a16:rowId xmlns:a16="http://schemas.microsoft.com/office/drawing/2014/main" val="2807676329"/>
                  </a:ext>
                </a:extLst>
              </a:tr>
            </a:tbl>
          </a:graphicData>
        </a:graphic>
      </p:graphicFrame>
    </p:spTree>
    <p:extLst>
      <p:ext uri="{BB962C8B-B14F-4D97-AF65-F5344CB8AC3E}">
        <p14:creationId xmlns:p14="http://schemas.microsoft.com/office/powerpoint/2010/main" val="33640552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Security</a:t>
            </a:r>
          </a:p>
        </p:txBody>
      </p:sp>
    </p:spTree>
    <p:extLst>
      <p:ext uri="{BB962C8B-B14F-4D97-AF65-F5344CB8AC3E}">
        <p14:creationId xmlns:p14="http://schemas.microsoft.com/office/powerpoint/2010/main" val="37347980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60100" y="128312"/>
            <a:ext cx="2076209"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ZA" sz="3600" i="0" u="none" strike="noStrike" kern="1200" cap="none" spc="0" normalizeH="0" baseline="0" noProof="0" dirty="0">
                <a:ln>
                  <a:noFill/>
                </a:ln>
                <a:solidFill>
                  <a:prstClr val="black"/>
                </a:solidFill>
                <a:effectLst/>
                <a:uLnTx/>
                <a:uFillTx/>
                <a:latin typeface="MTN Brighter Sans Bold" panose="00000800000000000000" pitchFamily="50" charset="0"/>
              </a:rPr>
              <a:t>Security</a:t>
            </a:r>
            <a:endParaRPr kumimoji="0" lang="en-US" sz="3600" i="0" u="none" strike="noStrike" kern="1200" cap="none" spc="0" normalizeH="0" baseline="0" noProof="0" dirty="0">
              <a:ln>
                <a:noFill/>
              </a:ln>
              <a:solidFill>
                <a:prstClr val="black"/>
              </a:solidFill>
              <a:effectLst/>
              <a:uLnTx/>
              <a:uFillTx/>
              <a:latin typeface="MTN Brighter Sans Bold" panose="00000800000000000000" pitchFamily="50" charset="0"/>
            </a:endParaRPr>
          </a:p>
        </p:txBody>
      </p:sp>
      <p:graphicFrame>
        <p:nvGraphicFramePr>
          <p:cNvPr id="7" name="Table 6">
            <a:extLst>
              <a:ext uri="{FF2B5EF4-FFF2-40B4-BE49-F238E27FC236}">
                <a16:creationId xmlns:a16="http://schemas.microsoft.com/office/drawing/2014/main" id="{A7BCEA9B-94F8-448A-8859-FA70ADE9215F}"/>
              </a:ext>
            </a:extLst>
          </p:cNvPr>
          <p:cNvGraphicFramePr>
            <a:graphicFrameLocks noGrp="1"/>
          </p:cNvGraphicFramePr>
          <p:nvPr/>
        </p:nvGraphicFramePr>
        <p:xfrm>
          <a:off x="332911" y="1099286"/>
          <a:ext cx="11258550" cy="5514000"/>
        </p:xfrm>
        <a:graphic>
          <a:graphicData uri="http://schemas.openxmlformats.org/drawingml/2006/table">
            <a:tbl>
              <a:tblPr firstRow="1" firstCol="1" bandRow="1">
                <a:tableStyleId>{5C22544A-7EE6-4342-B048-85BDC9FD1C3A}</a:tableStyleId>
              </a:tblPr>
              <a:tblGrid>
                <a:gridCol w="899385">
                  <a:extLst>
                    <a:ext uri="{9D8B030D-6E8A-4147-A177-3AD203B41FA5}">
                      <a16:colId xmlns:a16="http://schemas.microsoft.com/office/drawing/2014/main" val="2807888949"/>
                    </a:ext>
                  </a:extLst>
                </a:gridCol>
                <a:gridCol w="1668736">
                  <a:extLst>
                    <a:ext uri="{9D8B030D-6E8A-4147-A177-3AD203B41FA5}">
                      <a16:colId xmlns:a16="http://schemas.microsoft.com/office/drawing/2014/main" val="3683055208"/>
                    </a:ext>
                  </a:extLst>
                </a:gridCol>
                <a:gridCol w="2178026">
                  <a:extLst>
                    <a:ext uri="{9D8B030D-6E8A-4147-A177-3AD203B41FA5}">
                      <a16:colId xmlns:a16="http://schemas.microsoft.com/office/drawing/2014/main" val="2218046491"/>
                    </a:ext>
                  </a:extLst>
                </a:gridCol>
                <a:gridCol w="6512403">
                  <a:extLst>
                    <a:ext uri="{9D8B030D-6E8A-4147-A177-3AD203B41FA5}">
                      <a16:colId xmlns:a16="http://schemas.microsoft.com/office/drawing/2014/main" val="4005156213"/>
                    </a:ext>
                  </a:extLst>
                </a:gridCol>
              </a:tblGrid>
              <a:tr h="365760">
                <a:tc>
                  <a:txBody>
                    <a:bodyPr/>
                    <a:lstStyle/>
                    <a:p>
                      <a:pPr algn="ctr" fontAlgn="ctr"/>
                      <a:r>
                        <a:rPr lang="en-US" sz="1400" u="none" strike="noStrike" dirty="0">
                          <a:effectLst/>
                          <a:latin typeface="MTN Brighter Sans" panose="00000500000000000000" pitchFamily="50" charset="0"/>
                        </a:rPr>
                        <a:t>S/No.</a:t>
                      </a:r>
                      <a:endParaRPr lang="en-US" sz="1400" b="1"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ctr" fontAlgn="ctr"/>
                      <a:r>
                        <a:rPr lang="en-US" sz="1400" u="none" strike="noStrike" dirty="0">
                          <a:effectLst/>
                          <a:latin typeface="MTN Brighter Sans" panose="00000500000000000000" pitchFamily="50" charset="0"/>
                        </a:rPr>
                        <a:t>Required</a:t>
                      </a:r>
                      <a:endParaRPr lang="en-US" sz="1400" b="1"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ctr" fontAlgn="ctr"/>
                      <a:r>
                        <a:rPr lang="en-US" sz="1400" u="none" strike="noStrike" dirty="0">
                          <a:effectLst/>
                          <a:latin typeface="MTN Brighter Sans" panose="00000500000000000000" pitchFamily="50" charset="0"/>
                        </a:rPr>
                        <a:t>Control</a:t>
                      </a:r>
                      <a:endParaRPr lang="en-US" sz="1400" b="1"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ctr" fontAlgn="ctr"/>
                      <a:r>
                        <a:rPr lang="en-US" sz="1400" u="none" strike="noStrike" dirty="0">
                          <a:effectLst/>
                          <a:latin typeface="MTN Brighter Sans" panose="00000500000000000000" pitchFamily="50" charset="0"/>
                        </a:rPr>
                        <a:t>Requirement Description</a:t>
                      </a:r>
                      <a:endParaRPr lang="en-US" sz="1400" b="1"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784888099"/>
                  </a:ext>
                </a:extLst>
              </a:tr>
              <a:tr h="250077">
                <a:tc rowSpan="14">
                  <a:txBody>
                    <a:bodyPr/>
                    <a:lstStyle/>
                    <a:p>
                      <a:pPr algn="ctr" fontAlgn="ctr"/>
                      <a:r>
                        <a:rPr lang="en-US" sz="1200" u="none" strike="noStrike" dirty="0">
                          <a:effectLst/>
                          <a:latin typeface="MTN Brighter Sans" panose="00000500000000000000" pitchFamily="50" charset="0"/>
                        </a:rPr>
                        <a:t>1</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rowSpan="14">
                  <a:txBody>
                    <a:bodyPr/>
                    <a:lstStyle/>
                    <a:p>
                      <a:pPr algn="ctr" fontAlgn="ctr"/>
                      <a:r>
                        <a:rPr lang="en-US" sz="1200" u="none" strike="noStrike">
                          <a:effectLst/>
                          <a:latin typeface="MTN Brighter Sans" panose="00000500000000000000" pitchFamily="50" charset="0"/>
                        </a:rPr>
                        <a:t>Data Protection</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4">
                  <a:txBody>
                    <a:bodyPr/>
                    <a:lstStyle/>
                    <a:p>
                      <a:pPr algn="ctr" fontAlgn="ctr"/>
                      <a:r>
                        <a:rPr lang="en-US" sz="1200" u="none" strike="noStrike" dirty="0">
                          <a:effectLst/>
                          <a:latin typeface="MTN Brighter Sans" panose="00000500000000000000" pitchFamily="50" charset="0"/>
                        </a:rPr>
                        <a:t>Data in Transit</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a:effectLst/>
                          <a:latin typeface="MTN Brighter Sans" panose="00000500000000000000" pitchFamily="50" charset="0"/>
                        </a:rPr>
                        <a:t>TLS 1.2 should be applied to transport channels that application will use to transmit sensitive information, session tokens, or other sensitive data to a backend API or web service(E.g communication between  MADAPi and myMTNweb, myMTNAPP, DCBS, CPG)</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01730157"/>
                  </a:ext>
                </a:extLst>
              </a:tr>
              <a:tr h="9313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Card details such as cvv,card numbr and expiry date should be tokenized securely</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2510147987"/>
                  </a:ext>
                </a:extLst>
              </a:tr>
              <a:tr h="125901">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All integrations in the internal environment (DCBS, myMTNAPP, web etc) shall be via a middleware i.e MADAPi)</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311078533"/>
                  </a:ext>
                </a:extLst>
              </a:tr>
              <a:tr h="16729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E2E encryption must be in place. TLS 1.2 should be applied to transport channels that application will use to transmit sensitive information. </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590416264"/>
                  </a:ext>
                </a:extLst>
              </a:tr>
              <a:tr h="93132">
                <a:tc vMerge="1">
                  <a:txBody>
                    <a:bodyPr/>
                    <a:lstStyle/>
                    <a:p>
                      <a:endParaRPr lang="en-US"/>
                    </a:p>
                  </a:txBody>
                  <a:tcPr/>
                </a:tc>
                <a:tc vMerge="1">
                  <a:txBody>
                    <a:bodyPr/>
                    <a:lstStyle/>
                    <a:p>
                      <a:endParaRPr lang="en-US"/>
                    </a:p>
                  </a:txBody>
                  <a:tcPr/>
                </a:tc>
                <a:tc rowSpan="4">
                  <a:txBody>
                    <a:bodyPr/>
                    <a:lstStyle/>
                    <a:p>
                      <a:pPr algn="ctr" fontAlgn="ctr"/>
                      <a:r>
                        <a:rPr lang="en-US" sz="1200" u="none" strike="noStrike">
                          <a:effectLst/>
                          <a:latin typeface="MTN Brighter Sans" panose="00000500000000000000" pitchFamily="50" charset="0"/>
                        </a:rPr>
                        <a:t>Session Management</a:t>
                      </a:r>
                      <a:endParaRPr lang="en-US" sz="1200" b="0" i="0" u="none" strike="noStrike">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a:effectLst/>
                          <a:latin typeface="MTN Brighter Sans" panose="00000500000000000000" pitchFamily="50" charset="0"/>
                        </a:rPr>
                        <a:t> Session IDs should be unique to users and issued after successful authentication. </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2089516809"/>
                  </a:ext>
                </a:extLst>
              </a:tr>
              <a:tr h="25007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The session IDs shall be randomly generated from a respected randomization source of a sufficient length and must not contain personal information nor offer unnecessary details about the purpose and meaning of the ID.</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176621270"/>
                  </a:ext>
                </a:extLst>
              </a:tr>
              <a:tr h="9313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5 minutes time-out shall be set for inactive sessions. Should be configurable</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798695279"/>
                  </a:ext>
                </a:extLst>
              </a:tr>
              <a:tr h="9313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Session ID shall be protected throughout their life cycle (be encrypted using AES 256)</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50135344"/>
                  </a:ext>
                </a:extLst>
              </a:tr>
              <a:tr h="93132">
                <a:tc vMerge="1">
                  <a:txBody>
                    <a:bodyPr/>
                    <a:lstStyle/>
                    <a:p>
                      <a:endParaRPr lang="en-US"/>
                    </a:p>
                  </a:txBody>
                  <a:tcPr/>
                </a:tc>
                <a:tc vMerge="1">
                  <a:txBody>
                    <a:bodyPr/>
                    <a:lstStyle/>
                    <a:p>
                      <a:endParaRPr lang="en-US"/>
                    </a:p>
                  </a:txBody>
                  <a:tcPr/>
                </a:tc>
                <a:tc rowSpan="5">
                  <a:txBody>
                    <a:bodyPr/>
                    <a:lstStyle/>
                    <a:p>
                      <a:pPr algn="ctr" fontAlgn="ctr"/>
                      <a:r>
                        <a:rPr lang="en-US" sz="1200" u="none" strike="noStrike">
                          <a:effectLst/>
                          <a:latin typeface="MTN Brighter Sans" panose="00000500000000000000" pitchFamily="50" charset="0"/>
                        </a:rPr>
                        <a:t>Data at Rest</a:t>
                      </a:r>
                      <a:endParaRPr lang="en-US" sz="1200" b="0" i="0" u="none" strike="noStrike">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a:effectLst/>
                          <a:latin typeface="MTN Brighter Sans" panose="00000500000000000000" pitchFamily="50" charset="0"/>
                        </a:rPr>
                        <a:t>All sensitive information at rest should be encrypted using atleast AES 256</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943105606"/>
                  </a:ext>
                </a:extLst>
              </a:tr>
              <a:tr h="9313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All sensitive information (Customer data, financial data) shall be encrypted </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587068807"/>
                  </a:ext>
                </a:extLst>
              </a:tr>
              <a:tr h="13969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Applications must never connect to database using the database administrator account or an account with schema privileges.</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599598407"/>
                  </a:ext>
                </a:extLst>
              </a:tr>
              <a:tr h="8450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Database remote connectivity should be  disabled</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41800114"/>
                  </a:ext>
                </a:extLst>
              </a:tr>
              <a:tr h="125901">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a:effectLst/>
                          <a:latin typeface="MTN Brighter Sans" panose="00000500000000000000" pitchFamily="50" charset="0"/>
                        </a:rPr>
                        <a:t>Disable all insecure connection to the Database via protocols such as FTP, Telnet, rlogin, etc.</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783179196"/>
                  </a:ext>
                </a:extLst>
              </a:tr>
              <a:tr h="125901">
                <a:tc vMerge="1">
                  <a:txBody>
                    <a:bodyPr/>
                    <a:lstStyle/>
                    <a:p>
                      <a:endParaRPr lang="en-US"/>
                    </a:p>
                  </a:txBody>
                  <a:tcPr/>
                </a:tc>
                <a:tc vMerge="1">
                  <a:txBody>
                    <a:bodyPr/>
                    <a:lstStyle/>
                    <a:p>
                      <a:endParaRPr lang="en-US"/>
                    </a:p>
                  </a:txBody>
                  <a:tcPr/>
                </a:tc>
                <a:tc>
                  <a:txBody>
                    <a:bodyPr/>
                    <a:lstStyle/>
                    <a:p>
                      <a:pPr algn="ctr" fontAlgn="ctr"/>
                      <a:r>
                        <a:rPr lang="en-US" sz="1200" u="none" strike="noStrike">
                          <a:effectLst/>
                          <a:latin typeface="MTN Brighter Sans" panose="00000500000000000000" pitchFamily="50" charset="0"/>
                        </a:rPr>
                        <a:t>3rd Party Integration</a:t>
                      </a:r>
                      <a:endParaRPr lang="en-US" sz="1200" b="0" i="0" u="none" strike="noStrike">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a:effectLst/>
                          <a:latin typeface="MTN Brighter Sans" panose="00000500000000000000" pitchFamily="50" charset="0"/>
                        </a:rPr>
                        <a:t>Integration to Third Party Systems (E.g  integration to payment gateway) must follow the MTN Third Party Integration Standards.</a:t>
                      </a:r>
                      <a:endParaRPr lang="en-US" sz="1200" b="0" i="0" u="none" strike="noStrike">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2970957655"/>
                  </a:ext>
                </a:extLst>
              </a:tr>
              <a:tr h="208685">
                <a:tc rowSpan="2">
                  <a:txBody>
                    <a:bodyPr/>
                    <a:lstStyle/>
                    <a:p>
                      <a:pPr algn="ctr" fontAlgn="ctr"/>
                      <a:r>
                        <a:rPr lang="en-US" sz="1200" u="none" strike="noStrike" dirty="0">
                          <a:effectLst/>
                          <a:latin typeface="MTN Brighter Sans" panose="00000500000000000000" pitchFamily="50" charset="0"/>
                        </a:rPr>
                        <a:t>2</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rowSpan="2">
                  <a:txBody>
                    <a:bodyPr/>
                    <a:lstStyle/>
                    <a:p>
                      <a:pPr algn="ctr" fontAlgn="ctr"/>
                      <a:r>
                        <a:rPr lang="en-US" sz="1200" u="none" strike="noStrike" dirty="0">
                          <a:effectLst/>
                          <a:latin typeface="MTN Brighter Sans" panose="00000500000000000000" pitchFamily="50" charset="0"/>
                        </a:rPr>
                        <a:t>Exception Handling</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rowSpan="2">
                  <a:txBody>
                    <a:bodyPr/>
                    <a:lstStyle/>
                    <a:p>
                      <a:pPr algn="ctr" fontAlgn="ctr"/>
                      <a:r>
                        <a:rPr lang="en-US" sz="1200" u="none" strike="noStrike" dirty="0">
                          <a:effectLst/>
                          <a:latin typeface="MTN Brighter Sans" panose="00000500000000000000" pitchFamily="50" charset="0"/>
                        </a:rPr>
                        <a:t>Exception Handling</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dirty="0">
                          <a:effectLst/>
                          <a:latin typeface="MTN Brighter Sans" panose="00000500000000000000" pitchFamily="50" charset="0"/>
                        </a:rPr>
                        <a:t>Errors messages on the application shall reflect just enough information to the customer without giving the user information about internal state of the application (the code, the file system, or permissions).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11964660"/>
                  </a:ext>
                </a:extLst>
              </a:tr>
              <a:tr h="125901">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System shall fail secure in the event of an error that causes the program or a part of the program to fail</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4023778656"/>
                  </a:ext>
                </a:extLst>
              </a:tr>
            </a:tbl>
          </a:graphicData>
        </a:graphic>
      </p:graphicFrame>
    </p:spTree>
    <p:extLst>
      <p:ext uri="{BB962C8B-B14F-4D97-AF65-F5344CB8AC3E}">
        <p14:creationId xmlns:p14="http://schemas.microsoft.com/office/powerpoint/2010/main" val="35523083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C3655FA-E865-4496-B965-5013926FD6F2}"/>
              </a:ext>
            </a:extLst>
          </p:cNvPr>
          <p:cNvGraphicFramePr>
            <a:graphicFrameLocks noGrp="1"/>
          </p:cNvGraphicFramePr>
          <p:nvPr/>
        </p:nvGraphicFramePr>
        <p:xfrm>
          <a:off x="521785" y="1076031"/>
          <a:ext cx="11477625" cy="5212081"/>
        </p:xfrm>
        <a:graphic>
          <a:graphicData uri="http://schemas.openxmlformats.org/drawingml/2006/table">
            <a:tbl>
              <a:tblPr firstCol="1" bandRow="1">
                <a:tableStyleId>{5C22544A-7EE6-4342-B048-85BDC9FD1C3A}</a:tableStyleId>
              </a:tblPr>
              <a:tblGrid>
                <a:gridCol w="916886">
                  <a:extLst>
                    <a:ext uri="{9D8B030D-6E8A-4147-A177-3AD203B41FA5}">
                      <a16:colId xmlns:a16="http://schemas.microsoft.com/office/drawing/2014/main" val="1444118568"/>
                    </a:ext>
                  </a:extLst>
                </a:gridCol>
                <a:gridCol w="1701207">
                  <a:extLst>
                    <a:ext uri="{9D8B030D-6E8A-4147-A177-3AD203B41FA5}">
                      <a16:colId xmlns:a16="http://schemas.microsoft.com/office/drawing/2014/main" val="1010252210"/>
                    </a:ext>
                  </a:extLst>
                </a:gridCol>
                <a:gridCol w="2220406">
                  <a:extLst>
                    <a:ext uri="{9D8B030D-6E8A-4147-A177-3AD203B41FA5}">
                      <a16:colId xmlns:a16="http://schemas.microsoft.com/office/drawing/2014/main" val="3360975278"/>
                    </a:ext>
                  </a:extLst>
                </a:gridCol>
                <a:gridCol w="6639126">
                  <a:extLst>
                    <a:ext uri="{9D8B030D-6E8A-4147-A177-3AD203B41FA5}">
                      <a16:colId xmlns:a16="http://schemas.microsoft.com/office/drawing/2014/main" val="3927743043"/>
                    </a:ext>
                  </a:extLst>
                </a:gridCol>
              </a:tblGrid>
              <a:tr h="831818">
                <a:tc rowSpan="4">
                  <a:txBody>
                    <a:bodyPr/>
                    <a:lstStyle/>
                    <a:p>
                      <a:pPr algn="ctr" fontAlgn="ctr"/>
                      <a:r>
                        <a:rPr lang="en-US" sz="1200" u="none" strike="noStrike" dirty="0">
                          <a:effectLst/>
                          <a:latin typeface="MTN Brighter Sans" panose="00000500000000000000" pitchFamily="50" charset="0"/>
                        </a:rPr>
                        <a:t>3</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rowSpan="4">
                  <a:txBody>
                    <a:bodyPr/>
                    <a:lstStyle/>
                    <a:p>
                      <a:pPr algn="ctr" fontAlgn="ctr"/>
                      <a:r>
                        <a:rPr lang="en-US" sz="1200" u="none" strike="noStrike" dirty="0">
                          <a:effectLst/>
                          <a:latin typeface="MTN Brighter Sans" panose="00000500000000000000" pitchFamily="50" charset="0"/>
                        </a:rPr>
                        <a:t>Audit and Logs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ctr" fontAlgn="ctr"/>
                      <a:r>
                        <a:rPr lang="en-US" sz="1200" u="none" strike="noStrike" dirty="0">
                          <a:effectLst/>
                          <a:latin typeface="MTN Brighter Sans" panose="00000500000000000000" pitchFamily="50" charset="0"/>
                        </a:rPr>
                        <a:t>Enable Detailed Logging</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b"/>
                      <a:r>
                        <a:rPr lang="en-US" sz="1200" u="none" strike="noStrike" dirty="0">
                          <a:effectLst/>
                          <a:latin typeface="MTN Brighter Sans" panose="00000500000000000000" pitchFamily="50" charset="0"/>
                        </a:rPr>
                        <a:t>Enable system logging to include detailed information such as an event source, date, user, timestamp, source addresses, destination addresses, and other useful elements.</a:t>
                      </a:r>
                      <a:br>
                        <a:rPr lang="en-US" sz="1200" u="none" strike="noStrike" dirty="0">
                          <a:effectLst/>
                          <a:latin typeface="MTN Brighter Sans" panose="00000500000000000000" pitchFamily="50" charset="0"/>
                        </a:rPr>
                      </a:br>
                      <a:br>
                        <a:rPr lang="en-US" sz="1200" u="none" strike="noStrike" dirty="0">
                          <a:effectLst/>
                          <a:latin typeface="MTN Brighter Sans" panose="00000500000000000000" pitchFamily="50" charset="0"/>
                        </a:rPr>
                      </a:b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2852160425"/>
                  </a:ext>
                </a:extLst>
              </a:tr>
              <a:tr h="416889">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latin typeface="MTN Brighter Sans" panose="00000500000000000000" pitchFamily="50" charset="0"/>
                        </a:rPr>
                        <a:t>No sensitive information in clear text in logs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b"/>
                      <a:r>
                        <a:rPr lang="en-US" sz="1200" u="none" strike="noStrike" dirty="0">
                          <a:effectLst/>
                          <a:latin typeface="MTN Brighter Sans" panose="00000500000000000000" pitchFamily="50" charset="0"/>
                        </a:rPr>
                        <a:t>Sensitive information must not be stored/cached and must not appear in any system log</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855742614"/>
                  </a:ext>
                </a:extLst>
              </a:tr>
              <a:tr h="416889">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latin typeface="MTN Brighter Sans" panose="00000500000000000000" pitchFamily="50" charset="0"/>
                        </a:rPr>
                        <a:t>Maintain a Log Database</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b"/>
                      <a:r>
                        <a:rPr lang="en-US" sz="1200" u="none" strike="noStrike" dirty="0">
                          <a:effectLst/>
                          <a:latin typeface="MTN Brighter Sans" panose="00000500000000000000" pitchFamily="50" charset="0"/>
                        </a:rPr>
                        <a:t>Log all  API errors. Errors at a minimum include:  </a:t>
                      </a:r>
                      <a:br>
                        <a:rPr lang="en-US" sz="1200" u="none" strike="noStrike" dirty="0">
                          <a:effectLst/>
                          <a:latin typeface="MTN Brighter Sans" panose="00000500000000000000" pitchFamily="50" charset="0"/>
                        </a:rPr>
                      </a:br>
                      <a:r>
                        <a:rPr lang="en-US" sz="1200" u="none" strike="noStrike" dirty="0">
                          <a:effectLst/>
                          <a:latin typeface="MTN Brighter Sans" panose="00000500000000000000" pitchFamily="50" charset="0"/>
                        </a:rPr>
                        <a:t>API Request failure, API authentication errors and API wrong HTTP methods</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522562511"/>
                  </a:ext>
                </a:extLst>
              </a:tr>
              <a:tr h="416889">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latin typeface="MTN Brighter Sans" panose="00000500000000000000" pitchFamily="50" charset="0"/>
                        </a:rPr>
                        <a:t>Log and Alert on Unsuccessful Login</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b"/>
                      <a:r>
                        <a:rPr lang="en-US" sz="1200" u="none" strike="noStrike" dirty="0">
                          <a:effectLst/>
                          <a:latin typeface="MTN Brighter Sans" panose="00000500000000000000" pitchFamily="50" charset="0"/>
                        </a:rPr>
                        <a:t>Configure systems to issue a log entry and alert on unsuccessful logins to the portal.</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2230842111"/>
                  </a:ext>
                </a:extLst>
              </a:tr>
              <a:tr h="209422">
                <a:tc rowSpan="4">
                  <a:txBody>
                    <a:bodyPr/>
                    <a:lstStyle/>
                    <a:p>
                      <a:pPr algn="ctr" fontAlgn="ctr"/>
                      <a:r>
                        <a:rPr lang="en-US" sz="1200" u="none" strike="noStrike">
                          <a:effectLst/>
                          <a:latin typeface="MTN Brighter Sans" panose="00000500000000000000" pitchFamily="50" charset="0"/>
                        </a:rPr>
                        <a:t>4</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4">
                  <a:txBody>
                    <a:bodyPr/>
                    <a:lstStyle/>
                    <a:p>
                      <a:pPr algn="ctr" fontAlgn="ctr"/>
                      <a:r>
                        <a:rPr lang="en-US" sz="1200" u="none" strike="noStrike" dirty="0">
                          <a:effectLst/>
                          <a:latin typeface="MTN Brighter Sans" panose="00000500000000000000" pitchFamily="50" charset="0"/>
                        </a:rPr>
                        <a:t>API Security</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rowSpan="4">
                  <a:txBody>
                    <a:bodyPr/>
                    <a:lstStyle/>
                    <a:p>
                      <a:pPr algn="ctr" fontAlgn="ctr"/>
                      <a:r>
                        <a:rPr lang="en-US" sz="1200" u="none" strike="noStrike" dirty="0">
                          <a:effectLst/>
                          <a:latin typeface="MTN Brighter Sans" panose="00000500000000000000" pitchFamily="50" charset="0"/>
                        </a:rPr>
                        <a:t>API Security</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dirty="0">
                          <a:effectLst/>
                          <a:latin typeface="MTN Brighter Sans" panose="00000500000000000000" pitchFamily="50" charset="0"/>
                        </a:rPr>
                        <a:t>Authenticate first, Authorize next before all API communications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127535378"/>
                  </a:ext>
                </a:extLst>
              </a:tr>
              <a:tr h="20942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Implement Throttling and Resource Quotas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938629216"/>
                  </a:ext>
                </a:extLst>
              </a:tr>
              <a:tr h="41688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Enforce Encryption all end to end. TLS 1.2 must be implemented for proper protection of authentication credentials in transit, such as API keys and session tokens.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059116386"/>
                  </a:ext>
                </a:extLst>
              </a:tr>
              <a:tr h="41688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Enforce an arrest in spike traffic or a per-app usage quota, so that the backend won’t be impacted</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1258834894"/>
                  </a:ext>
                </a:extLst>
              </a:tr>
              <a:tr h="209422">
                <a:tc rowSpan="2">
                  <a:txBody>
                    <a:bodyPr/>
                    <a:lstStyle/>
                    <a:p>
                      <a:pPr algn="ctr" fontAlgn="ctr"/>
                      <a:r>
                        <a:rPr lang="en-US" sz="1200" u="none" strike="noStrike">
                          <a:effectLst/>
                          <a:latin typeface="MTN Brighter Sans" panose="00000500000000000000" pitchFamily="50" charset="0"/>
                        </a:rPr>
                        <a:t>5</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2">
                  <a:txBody>
                    <a:bodyPr/>
                    <a:lstStyle/>
                    <a:p>
                      <a:pPr algn="ctr" fontAlgn="ctr"/>
                      <a:r>
                        <a:rPr lang="en-US" sz="1200" u="none" strike="noStrike">
                          <a:effectLst/>
                          <a:latin typeface="MTN Brighter Sans" panose="00000500000000000000" pitchFamily="50" charset="0"/>
                        </a:rPr>
                        <a:t>Transport Security</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2">
                  <a:txBody>
                    <a:bodyPr/>
                    <a:lstStyle/>
                    <a:p>
                      <a:pPr algn="ctr" fontAlgn="ctr"/>
                      <a:r>
                        <a:rPr lang="en-US" sz="1200" u="none" strike="noStrike">
                          <a:effectLst/>
                          <a:latin typeface="MTN Brighter Sans" panose="00000500000000000000" pitchFamily="50" charset="0"/>
                        </a:rPr>
                        <a:t>Data Integrity</a:t>
                      </a:r>
                      <a:endParaRPr lang="en-US" sz="1200" b="0" i="0" u="none" strike="noStrike">
                        <a:solidFill>
                          <a:srgbClr val="000000"/>
                        </a:solidFill>
                        <a:effectLst/>
                        <a:latin typeface="MTN Brighter Sans" panose="00000500000000000000" pitchFamily="50" charset="0"/>
                      </a:endParaRPr>
                    </a:p>
                  </a:txBody>
                  <a:tcPr marL="1725" marR="1725" marT="1725" marB="0" anchor="ctr"/>
                </a:tc>
                <a:tc>
                  <a:txBody>
                    <a:bodyPr/>
                    <a:lstStyle/>
                    <a:p>
                      <a:pPr algn="l" fontAlgn="ctr"/>
                      <a:r>
                        <a:rPr lang="en-US" sz="1200" u="none" strike="noStrike" dirty="0">
                          <a:effectLst/>
                          <a:latin typeface="MTN Brighter Sans" panose="00000500000000000000" pitchFamily="50" charset="0"/>
                        </a:rPr>
                        <a:t>All internal systems (SMSC, DCBS) platform should maintain the current security features</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3537578991"/>
                  </a:ext>
                </a:extLst>
              </a:tr>
              <a:tr h="41688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u="none" strike="noStrike" dirty="0">
                          <a:effectLst/>
                          <a:latin typeface="MTN Brighter Sans" panose="00000500000000000000" pitchFamily="50" charset="0"/>
                        </a:rPr>
                        <a:t>TLS 1.2 should be applied to transport channels that CPG will use to transmit sensitive information, session tokens, or other sensitive data to a backend API or web service.</a:t>
                      </a:r>
                      <a:endParaRPr lang="en-US" sz="1200" b="0" i="0" u="none" strike="noStrike" dirty="0">
                        <a:solidFill>
                          <a:srgbClr val="000000"/>
                        </a:solidFill>
                        <a:effectLst/>
                        <a:latin typeface="MTN Brighter Sans" panose="00000500000000000000" pitchFamily="50" charset="0"/>
                      </a:endParaRPr>
                    </a:p>
                  </a:txBody>
                  <a:tcPr marL="1725" marR="1725" marT="1725" marB="0" anchor="ctr"/>
                </a:tc>
                <a:extLst>
                  <a:ext uri="{0D108BD9-81ED-4DB2-BD59-A6C34878D82A}">
                    <a16:rowId xmlns:a16="http://schemas.microsoft.com/office/drawing/2014/main" val="2222418370"/>
                  </a:ext>
                </a:extLst>
              </a:tr>
              <a:tr h="624352">
                <a:tc rowSpan="3">
                  <a:txBody>
                    <a:bodyPr/>
                    <a:lstStyle/>
                    <a:p>
                      <a:pPr algn="ctr" fontAlgn="ctr"/>
                      <a:r>
                        <a:rPr lang="en-US" sz="1200" u="none" strike="noStrike">
                          <a:effectLst/>
                          <a:latin typeface="MTN Brighter Sans" panose="00000500000000000000" pitchFamily="50" charset="0"/>
                        </a:rPr>
                        <a:t>6</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3">
                  <a:txBody>
                    <a:bodyPr/>
                    <a:lstStyle/>
                    <a:p>
                      <a:pPr algn="ctr" fontAlgn="ctr"/>
                      <a:r>
                        <a:rPr lang="en-US" sz="1200" u="none" strike="noStrike">
                          <a:effectLst/>
                          <a:latin typeface="MTN Brighter Sans" panose="00000500000000000000" pitchFamily="50" charset="0"/>
                        </a:rPr>
                        <a:t>Priacy</a:t>
                      </a:r>
                      <a:endParaRPr lang="en-US" sz="1200" b="0" i="0" u="none" strike="noStrike">
                        <a:solidFill>
                          <a:srgbClr val="000000"/>
                        </a:solidFill>
                        <a:effectLst/>
                        <a:latin typeface="MTN Brighter Sans" panose="00000500000000000000" pitchFamily="50" charset="0"/>
                      </a:endParaRPr>
                    </a:p>
                  </a:txBody>
                  <a:tcPr marL="1725" marR="1725" marT="1725" marB="0" anchor="ctr"/>
                </a:tc>
                <a:tc rowSpan="3">
                  <a:txBody>
                    <a:bodyPr/>
                    <a:lstStyle/>
                    <a:p>
                      <a:pPr algn="ctr" fontAlgn="ctr"/>
                      <a:r>
                        <a:rPr lang="en-US" sz="1200" u="none" strike="noStrike">
                          <a:effectLst/>
                          <a:latin typeface="MTN Brighter Sans" panose="00000500000000000000" pitchFamily="50" charset="0"/>
                        </a:rPr>
                        <a:t>Customer Data Protection</a:t>
                      </a:r>
                      <a:endParaRPr lang="en-US" sz="1200" b="0" i="0" u="none" strike="noStrike">
                        <a:solidFill>
                          <a:srgbClr val="000000"/>
                        </a:solidFill>
                        <a:effectLst/>
                        <a:latin typeface="MTN Brighter Sans" panose="00000500000000000000" pitchFamily="50" charset="0"/>
                      </a:endParaRPr>
                    </a:p>
                  </a:txBody>
                  <a:tcPr marL="1725" marR="1725" marT="1725" marB="0" anchor="ctr"/>
                </a:tc>
                <a:tc>
                  <a:txBody>
                    <a:bodyPr/>
                    <a:lstStyle/>
                    <a:p>
                      <a:pPr algn="l" fontAlgn="b"/>
                      <a:r>
                        <a:rPr lang="en-US" sz="1200" u="none" strike="noStrike" dirty="0">
                          <a:effectLst/>
                          <a:latin typeface="MTN Brighter Sans" panose="00000500000000000000" pitchFamily="50" charset="0"/>
                        </a:rPr>
                        <a:t>Customers must accept terms and conditions before submitting their debit/credit cards details on the Portal/ USSD Channel. A link to the full terms and condition shall be made available on the application</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633281905"/>
                  </a:ext>
                </a:extLst>
              </a:tr>
              <a:tr h="41688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latin typeface="MTN Brighter Sans" panose="00000500000000000000" pitchFamily="50" charset="0"/>
                        </a:rPr>
                        <a:t>Customer's data should not for any reason be used or tampered without the customer’s consent</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4193008596"/>
                  </a:ext>
                </a:extLst>
              </a:tr>
              <a:tr h="209422">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latin typeface="MTN Brighter Sans" panose="00000500000000000000" pitchFamily="50" charset="0"/>
                        </a:rPr>
                        <a:t>Limit the access to customer data to only authorized and authenticated users</a:t>
                      </a:r>
                      <a:endParaRPr lang="en-US" sz="1200" b="0" i="0" u="none" strike="noStrike" dirty="0">
                        <a:solidFill>
                          <a:srgbClr val="000000"/>
                        </a:solidFill>
                        <a:effectLst/>
                        <a:latin typeface="MTN Brighter Sans" panose="00000500000000000000" pitchFamily="50" charset="0"/>
                      </a:endParaRPr>
                    </a:p>
                  </a:txBody>
                  <a:tcPr marL="1725" marR="1725" marT="1725" marB="0" anchor="b"/>
                </a:tc>
                <a:extLst>
                  <a:ext uri="{0D108BD9-81ED-4DB2-BD59-A6C34878D82A}">
                    <a16:rowId xmlns:a16="http://schemas.microsoft.com/office/drawing/2014/main" val="4173184464"/>
                  </a:ext>
                </a:extLst>
              </a:tr>
            </a:tbl>
          </a:graphicData>
        </a:graphic>
      </p:graphicFrame>
      <p:sp>
        <p:nvSpPr>
          <p:cNvPr id="4" name="Rectangle 3">
            <a:extLst>
              <a:ext uri="{FF2B5EF4-FFF2-40B4-BE49-F238E27FC236}">
                <a16:creationId xmlns:a16="http://schemas.microsoft.com/office/drawing/2014/main" id="{9D5BCC04-2760-48FA-BAFC-745A12E8518C}"/>
              </a:ext>
            </a:extLst>
          </p:cNvPr>
          <p:cNvSpPr/>
          <p:nvPr/>
        </p:nvSpPr>
        <p:spPr>
          <a:xfrm>
            <a:off x="160100" y="128312"/>
            <a:ext cx="2076209"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ZA" sz="3600" i="0" u="none" strike="noStrike" kern="1200" cap="none" spc="0" normalizeH="0" baseline="0" noProof="0" dirty="0">
                <a:ln>
                  <a:noFill/>
                </a:ln>
                <a:solidFill>
                  <a:prstClr val="black"/>
                </a:solidFill>
                <a:effectLst/>
                <a:uLnTx/>
                <a:uFillTx/>
                <a:latin typeface="MTN Brighter Sans Bold" panose="00000800000000000000" pitchFamily="50" charset="0"/>
              </a:rPr>
              <a:t>Security</a:t>
            </a:r>
            <a:endParaRPr kumimoji="0" lang="en-US" sz="3600" i="0" u="none" strike="noStrike" kern="1200" cap="none" spc="0" normalizeH="0" baseline="0" noProof="0" dirty="0">
              <a:ln>
                <a:noFill/>
              </a:ln>
              <a:solidFill>
                <a:prstClr val="black"/>
              </a:solidFill>
              <a:effectLst/>
              <a:uLnTx/>
              <a:uFillTx/>
              <a:latin typeface="MTN Brighter Sans Bold" panose="00000800000000000000" pitchFamily="50" charset="0"/>
            </a:endParaRPr>
          </a:p>
        </p:txBody>
      </p:sp>
    </p:spTree>
    <p:extLst>
      <p:ext uri="{BB962C8B-B14F-4D97-AF65-F5344CB8AC3E}">
        <p14:creationId xmlns:p14="http://schemas.microsoft.com/office/powerpoint/2010/main" val="4041703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393700" y="1567544"/>
            <a:ext cx="11404600" cy="5290456"/>
          </a:xfrm>
        </p:spPr>
        <p:txBody>
          <a:bodyPr/>
          <a:lstStyle/>
          <a:p>
            <a:pPr algn="just"/>
            <a:r>
              <a:rPr lang="en-US" sz="2400" i="0" dirty="0">
                <a:effectLst/>
                <a:latin typeface="MTN Brighter Sans" panose="00000500000000000000" pitchFamily="50" charset="0"/>
                <a:ea typeface="Times New Roman" panose="02020603050405020304" pitchFamily="18" charset="0"/>
                <a:cs typeface="Calibri" panose="020F0502020204030204" pitchFamily="34" charset="0"/>
              </a:rPr>
              <a:t>Automatic Direct debit is a process where the subscriber would agree for automatic payment of invoices generated for every billing cycle. The Direct Debit Process document describes the activities involved from customers giving mandate, implementing the customer mandate on the billing system to when the payment deduction happens and gets recognized by the business. </a:t>
            </a:r>
            <a:endParaRPr lang="en-NG" sz="2400" i="0" dirty="0">
              <a:effectLst/>
              <a:latin typeface="MTN Brighter Sans" panose="00000500000000000000" pitchFamily="50" charset="0"/>
              <a:ea typeface="Times New Roman" panose="02020603050405020304" pitchFamily="18" charset="0"/>
              <a:cs typeface="Calibri" panose="020F0502020204030204" pitchFamily="34" charset="0"/>
            </a:endParaRPr>
          </a:p>
          <a:p>
            <a:r>
              <a:rPr lang="en-US" sz="2400" i="0" dirty="0">
                <a:effectLst/>
                <a:latin typeface="MTN Brighter Sans" panose="00000500000000000000" pitchFamily="50" charset="0"/>
                <a:ea typeface="Times New Roman" panose="02020603050405020304" pitchFamily="18" charset="0"/>
                <a:cs typeface="Calibri" panose="020F0502020204030204" pitchFamily="34" charset="0"/>
              </a:rPr>
              <a:t>It also defines activities around mandate renewal, termination, and Reporting Management. This is to ensure seamless direct payment debit process, enshrine a culture of proper prompt payment and prevent business risk that could arise from payment default for services deployed</a:t>
            </a:r>
            <a:endParaRPr lang="en-NG" sz="2400" i="0" dirty="0">
              <a:latin typeface="MTN Brighter Sans" panose="00000500000000000000" pitchFamily="50" charset="0"/>
            </a:endParaRPr>
          </a:p>
          <a:p>
            <a:endParaRPr lang="en-US" i="0" dirty="0">
              <a:latin typeface="MTN Brighter Sans" panose="00000500000000000000" pitchFamily="50" charset="0"/>
            </a:endParaRPr>
          </a:p>
        </p:txBody>
      </p:sp>
      <p:sp>
        <p:nvSpPr>
          <p:cNvPr id="5" name="Title 1"/>
          <p:cNvSpPr txBox="1">
            <a:spLocks/>
          </p:cNvSpPr>
          <p:nvPr/>
        </p:nvSpPr>
        <p:spPr>
          <a:xfrm>
            <a:off x="173810" y="-78378"/>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6000" b="1" i="0" u="none" strike="noStrike" kern="1200" cap="none" spc="0" normalizeH="0" baseline="0" noProof="0" dirty="0">
                <a:ln>
                  <a:noFill/>
                </a:ln>
                <a:solidFill>
                  <a:prstClr val="black"/>
                </a:solidFill>
                <a:effectLst/>
                <a:uLnTx/>
                <a:uFillTx/>
                <a:latin typeface="Century Gothic"/>
                <a:ea typeface="+mj-ea"/>
                <a:cs typeface="+mj-cs"/>
              </a:rPr>
              <a:t>Overview</a:t>
            </a:r>
          </a:p>
        </p:txBody>
      </p:sp>
    </p:spTree>
    <p:extLst>
      <p:ext uri="{BB962C8B-B14F-4D97-AF65-F5344CB8AC3E}">
        <p14:creationId xmlns:p14="http://schemas.microsoft.com/office/powerpoint/2010/main" val="12596388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High Level Work Packages</a:t>
            </a:r>
          </a:p>
        </p:txBody>
      </p:sp>
    </p:spTree>
    <p:extLst>
      <p:ext uri="{BB962C8B-B14F-4D97-AF65-F5344CB8AC3E}">
        <p14:creationId xmlns:p14="http://schemas.microsoft.com/office/powerpoint/2010/main" val="255515696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30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544311116"/>
              </p:ext>
            </p:extLst>
          </p:nvPr>
        </p:nvGraphicFramePr>
        <p:xfrm>
          <a:off x="173809" y="392101"/>
          <a:ext cx="11587207" cy="6309360"/>
        </p:xfrm>
        <a:graphic>
          <a:graphicData uri="http://schemas.openxmlformats.org/drawingml/2006/table">
            <a:tbl>
              <a:tblPr firstRow="1" firstCol="1" bandRow="1"/>
              <a:tblGrid>
                <a:gridCol w="11587207">
                  <a:extLst>
                    <a:ext uri="{9D8B030D-6E8A-4147-A177-3AD203B41FA5}">
                      <a16:colId xmlns:a16="http://schemas.microsoft.com/office/drawing/2014/main" val="20000"/>
                    </a:ext>
                  </a:extLst>
                </a:gridCol>
              </a:tblGrid>
              <a:tr h="83352">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kern="1200" dirty="0" err="1">
                          <a:solidFill>
                            <a:schemeClr val="dk1"/>
                          </a:solidFill>
                          <a:effectLst/>
                          <a:latin typeface="MTN Brighter Sans" panose="00000500000000000000" pitchFamily="50" charset="0"/>
                          <a:ea typeface="+mn-ea"/>
                          <a:cs typeface="Arial"/>
                        </a:rPr>
                        <a:t>TechMahindra</a:t>
                      </a:r>
                      <a:endParaRPr lang="en-US" sz="1600" b="1" kern="1200" dirty="0">
                        <a:solidFill>
                          <a:schemeClr val="dk1"/>
                        </a:solidFill>
                        <a:effectLst/>
                        <a:latin typeface="MTN Brighter Sans" panose="00000500000000000000" pitchFamily="50" charset="0"/>
                        <a:ea typeface="+mn-ea"/>
                        <a:cs typeface="Arial"/>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400" b="1" kern="1200" dirty="0">
                          <a:effectLst/>
                          <a:latin typeface="MTN Brighter Sans" panose="00000500000000000000" pitchFamily="50" charset="0"/>
                        </a:rPr>
                        <a:t>NextGen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Create a menu for automatic Direct Debit Service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Customer should be able to opt in and opt out</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and enable customer to agree to T&amp;C before proceeding with direct debit application.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 logic for the system to end the application process when a customer disagree with the T&amp;C.</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Telco master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account level </a:t>
                      </a:r>
                    </a:p>
                    <a:p>
                      <a:pPr marL="628650" lvl="1" indent="-17145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Account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228600" marR="0" lvl="0" indent="-2286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Other corporate customer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Service level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Service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Enable Customer to select an existing tokenized card or a new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Fetch and display existing tokenized card for the customer to select from upon picking existing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Transmit request and include customer info and tokenized id to DCBS to commence debit actions at the appropriate time.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cancel or opt out of Direct Debit function running on their account and notify DCBS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Direct debit functionality  should be flexible enough for the removal, addition, and modification of the required customer information.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add a new card and delete an existing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 able to check payment history.</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query open invoice and make payment for the open invoice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generate and trigger survey/feedback link on a monthly or quarterly basis to customers.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Store answered survey/feedbacks questions for business review.</a:t>
                      </a: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785146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1724782663"/>
              </p:ext>
            </p:extLst>
          </p:nvPr>
        </p:nvGraphicFramePr>
        <p:xfrm>
          <a:off x="173809" y="182880"/>
          <a:ext cx="11230269" cy="6492240"/>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236572">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kern="1200" dirty="0" err="1">
                          <a:solidFill>
                            <a:schemeClr val="dk1"/>
                          </a:solidFill>
                          <a:effectLst/>
                          <a:latin typeface="MTN Brighter Sans" panose="00000500000000000000" pitchFamily="50" charset="0"/>
                          <a:ea typeface="+mn-ea"/>
                          <a:cs typeface="Arial"/>
                        </a:rPr>
                        <a:t>Comviva</a:t>
                      </a:r>
                      <a:endParaRPr lang="en-US" sz="1600" b="1" kern="1200" dirty="0">
                        <a:solidFill>
                          <a:schemeClr val="dk1"/>
                        </a:solidFill>
                        <a:effectLst/>
                        <a:latin typeface="MTN Brighter Sans" panose="00000500000000000000" pitchFamily="50" charset="0"/>
                        <a:ea typeface="+mn-ea"/>
                        <a:cs typeface="Arial"/>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400" b="1" kern="1200" dirty="0" err="1">
                          <a:effectLst/>
                          <a:latin typeface="MTN Brighter Sans" panose="00000500000000000000" pitchFamily="50" charset="0"/>
                        </a:rPr>
                        <a:t>myMTN</a:t>
                      </a:r>
                      <a:r>
                        <a:rPr lang="en-US" sz="1400" b="1" kern="1200" dirty="0">
                          <a:effectLst/>
                          <a:latin typeface="MTN Brighter Sans" panose="00000500000000000000" pitchFamily="50" charset="0"/>
                        </a:rPr>
                        <a:t> Web</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Create a menu for automatic Direct Debit Service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Customer should be able to opt in and opt out</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and enable customer to agree to T&amp;C before proceeding with direct debit application.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 logic for the system to end the application process when a customer disagree with the T&amp;C.</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Telco master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account level </a:t>
                      </a:r>
                    </a:p>
                    <a:p>
                      <a:pPr marL="628650" lvl="1" indent="-17145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Account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228600" marR="0" lvl="0" indent="-2286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Other corporate customer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Service level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Service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Enable Customer to select an existing tokenized card or a new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Fetch and display existing tokenized card for the customer to select from upon picking existing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Display CPG widget for a customer to purchase a product for a new card to be tokenized when a customer select new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Transmit request and include customer info and tokenized id to DCBS to commence debit actions at the appropriate time.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cancel or opt out of Direct Debit function running on their account and notify DCBS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Direct debit functionality  should be flexible enough for the removal, addition, and modification of the required customer information.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add a new card and delete an existing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 able to check payment history.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Make it possible for customer to query open invoice and make payment for the open invoice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generate and trigger survey/feedback link on a monthly or quarterly basis to customers.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Store answered survey/feedbacks questions for business review.</a:t>
                      </a: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15038473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30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2707640319"/>
              </p:ext>
            </p:extLst>
          </p:nvPr>
        </p:nvGraphicFramePr>
        <p:xfrm>
          <a:off x="404718" y="202744"/>
          <a:ext cx="11230269" cy="6596143"/>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286783">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kern="1200" dirty="0" err="1">
                          <a:effectLst/>
                          <a:latin typeface="MTN Brighter Sans" panose="00000500000000000000" pitchFamily="50" charset="0"/>
                        </a:rPr>
                        <a:t>VoiceWeb</a:t>
                      </a:r>
                      <a:endParaRPr lang="en-US" sz="1800" kern="1200" dirty="0">
                        <a:solidFill>
                          <a:schemeClr val="dk1"/>
                        </a:solidFill>
                        <a:effectLst/>
                        <a:latin typeface="MTN Brighter Sans" panose="00000500000000000000" pitchFamily="50" charset="0"/>
                        <a:ea typeface="+mn-ea"/>
                        <a:cs typeface="+mn-cs"/>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b="1" kern="1200" dirty="0" err="1">
                          <a:effectLst/>
                          <a:latin typeface="MTN Brighter Sans" panose="00000500000000000000" pitchFamily="50" charset="0"/>
                        </a:rPr>
                        <a:t>Zigi</a:t>
                      </a:r>
                      <a:endParaRPr lang="en-US" sz="1800" b="1" kern="1200" dirty="0">
                        <a:effectLst/>
                        <a:latin typeface="MTN Brighter Sans" panose="00000500000000000000" pitchFamily="50" charset="0"/>
                      </a:endParaRP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Create a menu for automatic Direct Debit Service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Customer should be able to opt in and opt out</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and enable customer to agree to T&amp;C before proceeding with direct debit application.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 logic for the system to end the application process when a customer disagree with the T&amp;C.</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Telco master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account level </a:t>
                      </a:r>
                    </a:p>
                    <a:p>
                      <a:pPr marL="628650" lvl="1" indent="-17145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Account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228600" marR="0" lvl="0" indent="-2286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Other corporate customer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Service level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Service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Enable Customer to select an existing tokenized card or a new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Fetch and display existing tokenized card for the customer to select from upon picking existing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Call CPG link API for a customer to provide new card details to be tokenized when a customer select new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Send payment link to the customer to complete payment for a new card to be tokenized.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Transmit request and include customer info and tokenized id to DCBS to commence debit actions at the appropriate time.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cancel or opt out of Direct Debit function running on their account and notify DCBS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Direct debit functionality  should be flexible enough for the removal, addition, and modification of the required customer information.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add a new card and delete an existing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 able to check payment history.</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generate and trigger survey/feedback link on a monthly or quarterly basis to customers.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Store answered survey/feedbacks questions for business review.</a:t>
                      </a: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528371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30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1162304666"/>
              </p:ext>
            </p:extLst>
          </p:nvPr>
        </p:nvGraphicFramePr>
        <p:xfrm>
          <a:off x="173809" y="475517"/>
          <a:ext cx="11230269" cy="6315808"/>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3722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kern="1200" dirty="0" err="1">
                          <a:effectLst/>
                          <a:latin typeface="MTN Brighter Sans" panose="00000500000000000000" pitchFamily="50" charset="0"/>
                        </a:rPr>
                        <a:t>Technotree</a:t>
                      </a:r>
                      <a:endParaRPr lang="en-US" sz="1800" kern="1200" dirty="0">
                        <a:solidFill>
                          <a:schemeClr val="dk1"/>
                        </a:solidFill>
                        <a:effectLst/>
                        <a:latin typeface="MTN Brighter Sans" panose="00000500000000000000" pitchFamily="50" charset="0"/>
                        <a:ea typeface="+mn-ea"/>
                        <a:cs typeface="+mn-cs"/>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b="1" kern="1200" dirty="0">
                          <a:effectLst/>
                          <a:latin typeface="MTN Brighter Sans" panose="00000500000000000000" pitchFamily="50" charset="0"/>
                        </a:rPr>
                        <a:t>CLM</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Create a menu for automatic Direct Debit Service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Customer should be able to opt in and opt out</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and enable customer to agree to T&amp;C before proceeding with direct debit application.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Create a logic for the system to end the application process when a customer disagree with the T&amp;C.</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Telco master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account level </a:t>
                      </a:r>
                    </a:p>
                    <a:p>
                      <a:pPr marL="628650" lvl="1" indent="-17145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Account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228600" marR="0" lvl="0" indent="-2286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TN Brighter Sans" panose="00000500000000000000" pitchFamily="50" charset="0"/>
                          <a:ea typeface="+mn-ea"/>
                          <a:cs typeface="Arial"/>
                        </a:rPr>
                        <a:t>Other corporate customer should be able to select either account or service level. </a:t>
                      </a:r>
                    </a:p>
                    <a:p>
                      <a:pPr marL="171450" indent="-171450">
                        <a:lnSpc>
                          <a:spcPct val="150000"/>
                        </a:lnSpc>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System auto populate the below for either at Service level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Name </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MSISDN</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Service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Customer id</a:t>
                      </a:r>
                    </a:p>
                    <a:p>
                      <a:pPr marL="685800" lvl="1" indent="-228600">
                        <a:lnSpc>
                          <a:spcPct val="150000"/>
                        </a:lnSpc>
                        <a:buFont typeface="Arial" panose="020B0604020202020204" pitchFamily="34" charset="0"/>
                        <a:buChar char="•"/>
                      </a:pPr>
                      <a:r>
                        <a:rPr lang="en-US" sz="1000" b="0" kern="1200" dirty="0">
                          <a:solidFill>
                            <a:schemeClr val="tx1"/>
                          </a:solidFill>
                          <a:effectLst/>
                          <a:latin typeface="MTN Brighter Sans" panose="00000500000000000000" pitchFamily="50" charset="0"/>
                          <a:ea typeface="+mn-ea"/>
                          <a:cs typeface="Arial"/>
                        </a:rPr>
                        <a:t>Email Address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Enable Customer to select an existing tokenized card or a new card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Fetch and display existing tokenized card for the customer to select from upon picking existing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Call CPG link API for a customer to provide new card details to be tokenized when a customer select new card option.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Send payment link to the customer to complete payment for a new card to be tokenized.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Transmit request and include customer info and tokenized id to DCBS to commence debit actions at the appropriate time.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cancel or opt out of Direct Debit function running on their account and notify DCBS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Direct debit functionality  should be flexible enough for the removal, addition, and modification of the required customer information.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Make it possible for customer to be able to check payment history.</a:t>
                      </a:r>
                    </a:p>
                    <a:p>
                      <a:pPr marL="0" marR="0" indent="0" algn="l" defTabSz="914400" rtl="0" eaLnBrk="1" latinLnBrk="0" hangingPunct="1">
                        <a:spcBef>
                          <a:spcPts val="0"/>
                        </a:spcBef>
                        <a:spcAft>
                          <a:spcPts val="0"/>
                        </a:spcAft>
                        <a:buFont typeface="Arial" panose="020B0604020202020204" pitchFamily="34" charset="0"/>
                        <a:buNone/>
                      </a:pPr>
                      <a:endParaRPr lang="en-US" sz="1200" b="0" kern="1200" dirty="0">
                        <a:effectLst/>
                      </a:endParaRP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7380859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2692672690"/>
              </p:ext>
            </p:extLst>
          </p:nvPr>
        </p:nvGraphicFramePr>
        <p:xfrm>
          <a:off x="101726" y="1293524"/>
          <a:ext cx="11230269" cy="4844750"/>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729950">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kern="1200" dirty="0" err="1">
                          <a:effectLst/>
                          <a:latin typeface="MTN Brighter Sans" panose="00000500000000000000" pitchFamily="50" charset="0"/>
                        </a:rPr>
                        <a:t>Technotree</a:t>
                      </a:r>
                      <a:endParaRPr lang="en-US" sz="1800" kern="1200" dirty="0">
                        <a:solidFill>
                          <a:schemeClr val="dk1"/>
                        </a:solidFill>
                        <a:effectLst/>
                        <a:latin typeface="MTN Brighter Sans" panose="00000500000000000000" pitchFamily="50" charset="0"/>
                        <a:ea typeface="+mn-ea"/>
                        <a:cs typeface="+mn-cs"/>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b="1" kern="1200" dirty="0">
                          <a:effectLst/>
                          <a:latin typeface="MTN Brighter Sans" panose="00000500000000000000" pitchFamily="50" charset="0"/>
                        </a:rPr>
                        <a:t>DCBS</a:t>
                      </a:r>
                      <a:endParaRPr lang="en-US" sz="1200" b="0" kern="1200" dirty="0">
                        <a:effectLst/>
                        <a:latin typeface="MTN Brighter Sans" panose="00000500000000000000" pitchFamily="50" charset="0"/>
                      </a:endParaRP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Automatically generate and triggered customer invoice with tokenized id to CPG via MADAPI based on the billing cycle and payment due date of the customer.</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 Keep track and history of the direct debits with analytics, reports and activity logs on the direct debit transactions.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Clear the pending invoice against the payment collected.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Customer should be made to get immediate value once payment is made.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Send reminder notification to customer 48 hours before billing cycle commenced.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Automatically generate payment ID for each payment. This shall auto-reflect on the billing system and shall be captured in all transactions.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Expose payment history API  to channels via MADAPI</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Expose bill management API for customer billing profile information for account id, service id and invoice </a:t>
                      </a:r>
                      <a:r>
                        <a:rPr lang="en-US" sz="1200" b="0" kern="1200" dirty="0" err="1">
                          <a:effectLst/>
                          <a:latin typeface="MTN Brighter Sans" panose="00000500000000000000" pitchFamily="50" charset="0"/>
                        </a:rPr>
                        <a:t>idSend</a:t>
                      </a:r>
                      <a:r>
                        <a:rPr lang="en-US" sz="1200" b="0" kern="1200" dirty="0">
                          <a:effectLst/>
                          <a:latin typeface="MTN Brighter Sans" panose="00000500000000000000" pitchFamily="50" charset="0"/>
                        </a:rPr>
                        <a:t> notifications via </a:t>
                      </a:r>
                      <a:r>
                        <a:rPr lang="en-US" sz="1200" b="0" kern="1200" dirty="0" err="1">
                          <a:effectLst/>
                          <a:latin typeface="MTN Brighter Sans" panose="00000500000000000000" pitchFamily="50" charset="0"/>
                        </a:rPr>
                        <a:t>sms</a:t>
                      </a:r>
                      <a:r>
                        <a:rPr lang="en-US" sz="1200" b="0" kern="1200" dirty="0">
                          <a:effectLst/>
                          <a:latin typeface="MTN Brighter Sans" panose="00000500000000000000" pitchFamily="50" charset="0"/>
                        </a:rPr>
                        <a:t>/email to the customer for successful initiated on the system.</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Send notification via </a:t>
                      </a:r>
                      <a:r>
                        <a:rPr lang="en-US" sz="1200" b="0" kern="1200" dirty="0" err="1">
                          <a:effectLst/>
                          <a:latin typeface="MTN Brighter Sans" panose="00000500000000000000" pitchFamily="50" charset="0"/>
                        </a:rPr>
                        <a:t>sms</a:t>
                      </a:r>
                      <a:r>
                        <a:rPr lang="en-US" sz="1200" b="0" kern="1200" dirty="0">
                          <a:effectLst/>
                          <a:latin typeface="MTN Brighter Sans" panose="00000500000000000000" pitchFamily="50" charset="0"/>
                        </a:rPr>
                        <a:t>/email to customer for failed direct debit initiated on the system. </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Enable DCBS to track customers with failure status more than once.</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effectLst/>
                          <a:latin typeface="MTN Brighter Sans" panose="00000500000000000000" pitchFamily="50" charset="0"/>
                        </a:rPr>
                        <a:t>Send escalation alert notification to the account support partner for a failed transaction after retry period.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Send notifications via </a:t>
                      </a:r>
                      <a:r>
                        <a:rPr lang="en-US" sz="1200" b="0" kern="1200" dirty="0" err="1">
                          <a:effectLst/>
                          <a:latin typeface="MTN Brighter Sans" panose="00000500000000000000" pitchFamily="50" charset="0"/>
                        </a:rPr>
                        <a:t>sms</a:t>
                      </a:r>
                      <a:r>
                        <a:rPr lang="en-US" sz="1200" b="0" kern="1200" dirty="0">
                          <a:effectLst/>
                          <a:latin typeface="MTN Brighter Sans" panose="00000500000000000000" pitchFamily="50" charset="0"/>
                        </a:rPr>
                        <a:t>/email to the customer for successful initiated on the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Send debit notification on 3rd of every month immediately after bill run to SME SOHO/MICRO and Consumer customers.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Extend customer’s grace period by the same number of days for Large Enterprise, SME-Medium and SME Small customers where there is a delay in bill run.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Debit Large Enterprise, SME-Medium and SME Small customers that opted for direct debit on the 10th of every month.</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effectLst/>
                          <a:latin typeface="MTN Brighter Sans" panose="00000500000000000000" pitchFamily="50" charset="0"/>
                        </a:rPr>
                        <a:t>Extend customer’s grace period for SME SOH and Consumer customers where there is a delay in bill run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effectLst/>
                        <a:latin typeface="MTN Brighter Sans" panose="00000500000000000000" pitchFamily="50" charset="0"/>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961842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496821793"/>
              </p:ext>
            </p:extLst>
          </p:nvPr>
        </p:nvGraphicFramePr>
        <p:xfrm>
          <a:off x="257174" y="1494692"/>
          <a:ext cx="11230269" cy="4296110"/>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729950">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kern="1200" dirty="0" err="1">
                          <a:solidFill>
                            <a:schemeClr val="dk1"/>
                          </a:solidFill>
                          <a:effectLst/>
                          <a:latin typeface="MTN Brighter Sans" panose="00000500000000000000" pitchFamily="50" charset="0"/>
                          <a:ea typeface="+mn-ea"/>
                          <a:cs typeface="+mn-cs"/>
                        </a:rPr>
                        <a:t>Tavia</a:t>
                      </a:r>
                      <a:endParaRPr lang="en-US" sz="1800" kern="1200" dirty="0">
                        <a:solidFill>
                          <a:schemeClr val="dk1"/>
                        </a:solidFill>
                        <a:effectLst/>
                        <a:latin typeface="MTN Brighter Sans" panose="00000500000000000000" pitchFamily="50" charset="0"/>
                        <a:ea typeface="+mn-ea"/>
                        <a:cs typeface="+mn-cs"/>
                      </a:endParaRP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MTN Brighter Sans" panose="00000500000000000000" pitchFamily="50" charset="0"/>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Expose existing or new tokenized IDs to channels with date/timestamp.</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Notify DCBS via MADAPI on successful and failed payment transactions.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Develop a link and expose the API/Widget to channels for new card tokenization</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Make tokenization of a new card zero fee</a:t>
                      </a: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MTN Brighter Sans" panose="00000500000000000000" pitchFamily="50" charset="0"/>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MTN Brighter Sans" panose="00000500000000000000" pitchFamily="50" charset="0"/>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MTN Brighter Sans" panose="00000500000000000000" pitchFamily="50" charset="0"/>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0" marR="0" algn="l" defTabSz="914400" rtl="0" eaLnBrk="1" latinLnBrk="0" hangingPunct="1">
                        <a:spcBef>
                          <a:spcPts val="0"/>
                        </a:spcBef>
                        <a:spcAft>
                          <a:spcPts val="0"/>
                        </a:spcAft>
                      </a:pPr>
                      <a:endParaRPr lang="en-US" sz="1800" b="1" kern="1200" dirty="0">
                        <a:effectLs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effectLst/>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3898979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4400" b="1" i="0" u="none" strike="noStrike" kern="1200" cap="none" spc="0" normalizeH="0" baseline="0" noProof="0" dirty="0">
                <a:ln>
                  <a:noFill/>
                </a:ln>
                <a:solidFill>
                  <a:prstClr val="black"/>
                </a:solidFill>
                <a:effectLst/>
                <a:uLnTx/>
                <a:uFillTx/>
                <a:latin typeface="Century Gothic"/>
                <a:ea typeface="+mj-ea"/>
                <a:cs typeface="+mj-cs"/>
              </a:rPr>
              <a:t>High Level Work Packages</a:t>
            </a:r>
          </a:p>
        </p:txBody>
      </p:sp>
      <p:graphicFrame>
        <p:nvGraphicFramePr>
          <p:cNvPr id="6" name="Content Placeholder 3"/>
          <p:cNvGraphicFramePr>
            <a:graphicFrameLocks/>
          </p:cNvGraphicFramePr>
          <p:nvPr>
            <p:extLst>
              <p:ext uri="{D42A27DB-BD31-4B8C-83A1-F6EECF244321}">
                <p14:modId xmlns:p14="http://schemas.microsoft.com/office/powerpoint/2010/main" val="2201287682"/>
              </p:ext>
            </p:extLst>
          </p:nvPr>
        </p:nvGraphicFramePr>
        <p:xfrm>
          <a:off x="257174" y="1494692"/>
          <a:ext cx="11230269" cy="4387550"/>
        </p:xfrm>
        <a:graphic>
          <a:graphicData uri="http://schemas.openxmlformats.org/drawingml/2006/table">
            <a:tbl>
              <a:tblPr firstRow="1" firstCol="1" bandRow="1"/>
              <a:tblGrid>
                <a:gridCol w="11230269">
                  <a:extLst>
                    <a:ext uri="{9D8B030D-6E8A-4147-A177-3AD203B41FA5}">
                      <a16:colId xmlns:a16="http://schemas.microsoft.com/office/drawing/2014/main" val="20000"/>
                    </a:ext>
                  </a:extLst>
                </a:gridCol>
              </a:tblGrid>
              <a:tr h="729950">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kern="1200" dirty="0">
                          <a:solidFill>
                            <a:schemeClr val="dk1"/>
                          </a:solidFill>
                          <a:effectLst/>
                          <a:latin typeface="MTN Brighter Sans" panose="00000500000000000000" pitchFamily="50" charset="0"/>
                          <a:ea typeface="+mn-ea"/>
                          <a:cs typeface="+mn-cs"/>
                        </a:rPr>
                        <a:t>ATOS</a:t>
                      </a:r>
                    </a:p>
                  </a:txBody>
                  <a:tcPr marL="68580" marR="68580" marT="0" marB="0">
                    <a:lnL>
                      <a:noFill/>
                    </a:lnL>
                    <a:lnR>
                      <a:noFill/>
                    </a:lnR>
                    <a:lnT w="12700" cmpd="sng">
                      <a:solidFill>
                        <a:srgbClr val="BBE0E3"/>
                      </a:solidFill>
                    </a:lnT>
                    <a:lnB w="12700" cmpd="sng">
                      <a:solidFill>
                        <a:srgbClr val="BBE0E3"/>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61708">
                <a:tc>
                  <a:txBody>
                    <a:bodyPr/>
                    <a:lstStyle>
                      <a:lvl1pPr marL="0" algn="l" defTabSz="914400" rtl="0" eaLnBrk="1" latinLnBrk="0" hangingPunct="1">
                        <a:defRPr sz="1800" b="1" kern="1200">
                          <a:solidFill>
                            <a:schemeClr val="tx1"/>
                          </a:solidFill>
                          <a:latin typeface="Verdana"/>
                          <a:cs typeface="Arial"/>
                        </a:defRPr>
                      </a:lvl1pPr>
                      <a:lvl2pPr marL="457200" algn="l" defTabSz="914400" rtl="0" eaLnBrk="1" latinLnBrk="0" hangingPunct="1">
                        <a:defRPr sz="1800" b="1" kern="1200">
                          <a:solidFill>
                            <a:schemeClr val="tx1"/>
                          </a:solidFill>
                          <a:latin typeface="Verdana"/>
                          <a:cs typeface="Arial"/>
                        </a:defRPr>
                      </a:lvl2pPr>
                      <a:lvl3pPr marL="914400" algn="l" defTabSz="914400" rtl="0" eaLnBrk="1" latinLnBrk="0" hangingPunct="1">
                        <a:defRPr sz="1800" b="1" kern="1200">
                          <a:solidFill>
                            <a:schemeClr val="tx1"/>
                          </a:solidFill>
                          <a:latin typeface="Verdana"/>
                          <a:cs typeface="Arial"/>
                        </a:defRPr>
                      </a:lvl3pPr>
                      <a:lvl4pPr marL="1371600" algn="l" defTabSz="914400" rtl="0" eaLnBrk="1" latinLnBrk="0" hangingPunct="1">
                        <a:defRPr sz="1800" b="1" kern="1200">
                          <a:solidFill>
                            <a:schemeClr val="tx1"/>
                          </a:solidFill>
                          <a:latin typeface="Verdana"/>
                          <a:cs typeface="Arial"/>
                        </a:defRPr>
                      </a:lvl4pPr>
                      <a:lvl5pPr marL="1828800" algn="l" defTabSz="914400" rtl="0" eaLnBrk="1" latinLnBrk="0" hangingPunct="1">
                        <a:defRPr sz="1800" b="1" kern="1200">
                          <a:solidFill>
                            <a:schemeClr val="tx1"/>
                          </a:solidFill>
                          <a:latin typeface="Verdana"/>
                          <a:cs typeface="Arial"/>
                        </a:defRPr>
                      </a:lvl5pPr>
                      <a:lvl6pPr marL="2286000" algn="l" defTabSz="914400" rtl="0" eaLnBrk="1" latinLnBrk="0" hangingPunct="1">
                        <a:defRPr sz="1800" b="1" kern="1200">
                          <a:solidFill>
                            <a:schemeClr val="tx1"/>
                          </a:solidFill>
                          <a:latin typeface="Verdana"/>
                          <a:cs typeface="Arial"/>
                        </a:defRPr>
                      </a:lvl6pPr>
                      <a:lvl7pPr marL="2743200" algn="l" defTabSz="914400" rtl="0" eaLnBrk="1" latinLnBrk="0" hangingPunct="1">
                        <a:defRPr sz="1800" b="1" kern="1200">
                          <a:solidFill>
                            <a:schemeClr val="tx1"/>
                          </a:solidFill>
                          <a:latin typeface="Verdana"/>
                          <a:cs typeface="Arial"/>
                        </a:defRPr>
                      </a:lvl7pPr>
                      <a:lvl8pPr marL="3200400" algn="l" defTabSz="914400" rtl="0" eaLnBrk="1" latinLnBrk="0" hangingPunct="1">
                        <a:defRPr sz="1800" b="1" kern="1200">
                          <a:solidFill>
                            <a:schemeClr val="tx1"/>
                          </a:solidFill>
                          <a:latin typeface="Verdana"/>
                          <a:cs typeface="Arial"/>
                        </a:defRPr>
                      </a:lvl8pPr>
                      <a:lvl9pPr marL="3657600" algn="l" defTabSz="914400" rtl="0" eaLnBrk="1" latinLnBrk="0" hangingPunct="1">
                        <a:defRPr sz="1800" b="1" kern="1200">
                          <a:solidFill>
                            <a:schemeClr val="tx1"/>
                          </a:solidFill>
                          <a:latin typeface="Verdana"/>
                          <a:cs typeface="Arial"/>
                        </a:defRPr>
                      </a:lvl9pPr>
                    </a:lstStyle>
                    <a:p>
                      <a:pPr marL="0" marR="0" algn="ctr" defTabSz="914400" rtl="0" eaLnBrk="1" latinLnBrk="0" hangingPunct="1">
                        <a:spcBef>
                          <a:spcPts val="0"/>
                        </a:spcBef>
                        <a:spcAft>
                          <a:spcPts val="0"/>
                        </a:spcAft>
                      </a:pPr>
                      <a:r>
                        <a:rPr lang="en-US" sz="1800" b="1" kern="1200" dirty="0">
                          <a:effectLst/>
                          <a:latin typeface="MTN Brighter Sans" panose="00000500000000000000" pitchFamily="50" charset="0"/>
                        </a:rPr>
                        <a:t>MADAPI</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Wrap and expose fetch token API for list of tokenized cards </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Notify Channel when a tokenized card has been selected with tokenized Id</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Expose Notify API to DCBS on successful and failed payment transactions.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Wrap and expose query transaction history API for an existing transactions.</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Wrap and expose payment API to DCBS for invoice/bill payment</a:t>
                      </a:r>
                    </a:p>
                    <a:p>
                      <a:pPr marL="171450" marR="0" indent="-171450" algn="l" defTabSz="914400" rtl="0" eaLnBrk="1" latinLnBrk="0" hangingPunct="1">
                        <a:spcBef>
                          <a:spcPts val="0"/>
                        </a:spcBef>
                        <a:spcAft>
                          <a:spcPts val="0"/>
                        </a:spcAft>
                        <a:buFont typeface="Arial" panose="020B0604020202020204" pitchFamily="34" charset="0"/>
                        <a:buChar char="•"/>
                      </a:pPr>
                      <a:r>
                        <a:rPr lang="en-US" sz="1200" b="0" kern="1200" dirty="0">
                          <a:solidFill>
                            <a:schemeClr val="tx1"/>
                          </a:solidFill>
                          <a:effectLst/>
                          <a:latin typeface="MTN Brighter Sans" panose="00000500000000000000" pitchFamily="50" charset="0"/>
                          <a:ea typeface="+mn-ea"/>
                          <a:cs typeface="Arial"/>
                        </a:rPr>
                        <a:t>Wrap and expose reversal API to channel</a:t>
                      </a: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solidFill>
                          <a:schemeClr val="tx1"/>
                        </a:solidFill>
                        <a:effectLst/>
                        <a:latin typeface="Verdana"/>
                        <a:ea typeface="+mn-ea"/>
                        <a:cs typeface="Arial"/>
                      </a:endParaRPr>
                    </a:p>
                    <a:p>
                      <a:pPr marL="0" marR="0" algn="l" defTabSz="914400" rtl="0" eaLnBrk="1" latinLnBrk="0" hangingPunct="1">
                        <a:spcBef>
                          <a:spcPts val="0"/>
                        </a:spcBef>
                        <a:spcAft>
                          <a:spcPts val="0"/>
                        </a:spcAft>
                      </a:pPr>
                      <a:endParaRPr lang="en-US" sz="1800" b="1" kern="1200" dirty="0">
                        <a:effectLs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effectLst/>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p>
                      <a:pPr marL="171450" marR="0" indent="-171450" algn="l" defTabSz="914400" rtl="0" eaLnBrk="1" latinLnBrk="0" hangingPunct="1">
                        <a:spcBef>
                          <a:spcPts val="0"/>
                        </a:spcBef>
                        <a:spcAft>
                          <a:spcPts val="0"/>
                        </a:spcAft>
                        <a:buFont typeface="Arial" panose="020B0604020202020204" pitchFamily="34" charset="0"/>
                        <a:buChar char="•"/>
                      </a:pPr>
                      <a:endParaRPr lang="en-US" sz="1200" b="0" kern="1200" dirty="0">
                        <a:effectLst/>
                      </a:endParaRPr>
                    </a:p>
                  </a:txBody>
                  <a:tcPr marL="68580" marR="68580" marT="0" marB="0">
                    <a:lnL>
                      <a:noFill/>
                    </a:lnL>
                    <a:lnR>
                      <a:noFill/>
                    </a:lnR>
                    <a:lnT w="12700" cmpd="sng">
                      <a:solidFill>
                        <a:srgbClr val="BBE0E3"/>
                      </a:solidFill>
                    </a:lnT>
                    <a:lnB>
                      <a:noFill/>
                    </a:lnB>
                    <a:lnTlToBr w="12700" cmpd="sng">
                      <a:noFill/>
                      <a:prstDash val="solid"/>
                    </a:lnTlToBr>
                    <a:lnBlToTr w="12700" cmpd="sng">
                      <a:noFill/>
                      <a:prstDash val="solid"/>
                    </a:lnBlToTr>
                    <a:solidFill>
                      <a:srgbClr val="BBE0E3">
                        <a:alpha val="20000"/>
                      </a:srgb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3369860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5945"/>
            <a:ext cx="12192000" cy="995164"/>
          </a:xfrm>
        </p:spPr>
        <p:txBody>
          <a:bodyPr/>
          <a:lstStyle/>
          <a:p>
            <a:pPr algn="ctr"/>
            <a:r>
              <a:rPr lang="en-ZA" sz="6000" dirty="0"/>
              <a:t>Requirement Traceability Matrix</a:t>
            </a:r>
          </a:p>
        </p:txBody>
      </p:sp>
    </p:spTree>
    <p:extLst>
      <p:ext uri="{BB962C8B-B14F-4D97-AF65-F5344CB8AC3E}">
        <p14:creationId xmlns:p14="http://schemas.microsoft.com/office/powerpoint/2010/main" val="368071101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4026472728"/>
              </p:ext>
            </p:extLst>
          </p:nvPr>
        </p:nvGraphicFramePr>
        <p:xfrm>
          <a:off x="268448" y="906400"/>
          <a:ext cx="11551641" cy="5365984"/>
        </p:xfrm>
        <a:graphic>
          <a:graphicData uri="http://schemas.openxmlformats.org/drawingml/2006/table">
            <a:tbl>
              <a:tblPr firstRow="1" firstCol="1" bandRow="1">
                <a:tableStyleId>{5C22544A-7EE6-4342-B048-85BDC9FD1C3A}</a:tableStyleId>
              </a:tblPr>
              <a:tblGrid>
                <a:gridCol w="637563">
                  <a:extLst>
                    <a:ext uri="{9D8B030D-6E8A-4147-A177-3AD203B41FA5}">
                      <a16:colId xmlns:a16="http://schemas.microsoft.com/office/drawing/2014/main" val="3238171227"/>
                    </a:ext>
                  </a:extLst>
                </a:gridCol>
                <a:gridCol w="3061982">
                  <a:extLst>
                    <a:ext uri="{9D8B030D-6E8A-4147-A177-3AD203B41FA5}">
                      <a16:colId xmlns:a16="http://schemas.microsoft.com/office/drawing/2014/main" val="1978845887"/>
                    </a:ext>
                  </a:extLst>
                </a:gridCol>
                <a:gridCol w="1308682">
                  <a:extLst>
                    <a:ext uri="{9D8B030D-6E8A-4147-A177-3AD203B41FA5}">
                      <a16:colId xmlns:a16="http://schemas.microsoft.com/office/drawing/2014/main" val="3738371866"/>
                    </a:ext>
                  </a:extLst>
                </a:gridCol>
                <a:gridCol w="2172749">
                  <a:extLst>
                    <a:ext uri="{9D8B030D-6E8A-4147-A177-3AD203B41FA5}">
                      <a16:colId xmlns:a16="http://schemas.microsoft.com/office/drawing/2014/main" val="1346648613"/>
                    </a:ext>
                  </a:extLst>
                </a:gridCol>
                <a:gridCol w="847288">
                  <a:extLst>
                    <a:ext uri="{9D8B030D-6E8A-4147-A177-3AD203B41FA5}">
                      <a16:colId xmlns:a16="http://schemas.microsoft.com/office/drawing/2014/main" val="3145291589"/>
                    </a:ext>
                  </a:extLst>
                </a:gridCol>
                <a:gridCol w="2164360">
                  <a:extLst>
                    <a:ext uri="{9D8B030D-6E8A-4147-A177-3AD203B41FA5}">
                      <a16:colId xmlns:a16="http://schemas.microsoft.com/office/drawing/2014/main" val="3968964847"/>
                    </a:ext>
                  </a:extLst>
                </a:gridCol>
                <a:gridCol w="1359017">
                  <a:extLst>
                    <a:ext uri="{9D8B030D-6E8A-4147-A177-3AD203B41FA5}">
                      <a16:colId xmlns:a16="http://schemas.microsoft.com/office/drawing/2014/main" val="4017003011"/>
                    </a:ext>
                  </a:extLst>
                </a:gridCol>
              </a:tblGrid>
              <a:tr h="486172">
                <a:tc>
                  <a:txBody>
                    <a:bodyPr/>
                    <a:lstStyle/>
                    <a:p>
                      <a:pPr algn="ctr">
                        <a:spcAft>
                          <a:spcPts val="0"/>
                        </a:spcAft>
                      </a:pPr>
                      <a:r>
                        <a:rPr lang="en-US" sz="1100" dirty="0">
                          <a:effectLst/>
                          <a:latin typeface="MTN Brighter Sans" panose="00000500000000000000" pitchFamily="50" charset="0"/>
                        </a:rPr>
                        <a:t>URS ID</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User Requirement </a:t>
                      </a:r>
                      <a:endParaRPr lang="en-GB" sz="1200" dirty="0">
                        <a:effectLst/>
                        <a:latin typeface="MTN Brighter Sans" panose="00000500000000000000" pitchFamily="50" charset="0"/>
                      </a:endParaRPr>
                    </a:p>
                    <a:p>
                      <a:pPr algn="ctr">
                        <a:spcAft>
                          <a:spcPts val="0"/>
                        </a:spcAft>
                      </a:pPr>
                      <a:r>
                        <a:rPr lang="en-US" sz="1100" dirty="0">
                          <a:effectLst/>
                          <a:latin typeface="MTN Brighter Sans" panose="00000500000000000000" pitchFamily="50" charset="0"/>
                        </a:rPr>
                        <a:t>Specification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612397">
                <a:tc>
                  <a:txBody>
                    <a:bodyPr/>
                    <a:lstStyle/>
                    <a:p>
                      <a:pPr algn="ctr">
                        <a:spcAft>
                          <a:spcPts val="0"/>
                        </a:spcAft>
                      </a:pPr>
                      <a:r>
                        <a:rPr lang="en-US" sz="1100" dirty="0">
                          <a:effectLst/>
                          <a:latin typeface="MTN Brighter Sans" panose="00000500000000000000" pitchFamily="50" charset="0"/>
                        </a:rPr>
                        <a:t> UR 1</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The direct payment debit functionality shall be available for all Enterprise / Consumer products and services</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Slides 12,14,15,18,20,22,23,24,25,34,35,36,37,38,41,42,43</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UC 1 &amp;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200" dirty="0">
                          <a:effectLst/>
                          <a:latin typeface="MTN Brighter Sans" panose="00000500000000000000" pitchFamily="50" charset="0"/>
                        </a:rPr>
                        <a:t>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 </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3285655930"/>
                  </a:ext>
                </a:extLst>
              </a:tr>
              <a:tr h="746620">
                <a:tc>
                  <a:txBody>
                    <a:bodyPr/>
                    <a:lstStyle/>
                    <a:p>
                      <a:pPr algn="ctr">
                        <a:spcAft>
                          <a:spcPts val="0"/>
                        </a:spcAft>
                      </a:pPr>
                      <a:r>
                        <a:rPr lang="en-US" sz="1100" dirty="0">
                          <a:effectLst/>
                          <a:latin typeface="MTN Brighter Sans" panose="00000500000000000000" pitchFamily="50" charset="0"/>
                        </a:rPr>
                        <a:t> UR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100" kern="1200" dirty="0">
                          <a:solidFill>
                            <a:schemeClr val="dk1"/>
                          </a:solidFill>
                          <a:effectLst/>
                          <a:latin typeface="MTN Brighter Sans" panose="00000500000000000000" pitchFamily="50" charset="0"/>
                          <a:ea typeface="+mn-ea"/>
                          <a:cs typeface="+mn-cs"/>
                        </a:rPr>
                        <a:t>It shall be possible for customers to give a standing instruction to the bank /online / Walk-in auto debit requisition to settle monthly bills. </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US" sz="1100" dirty="0">
                          <a:effectLst/>
                          <a:latin typeface="MTN Brighter Sans" panose="00000500000000000000" pitchFamily="50" charset="0"/>
                        </a:rPr>
                        <a:t> Slides 12,14,15,18,20,22,23,24,25,34,35,36,37,38,41,42,43</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UC 1 &amp;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200" dirty="0">
                          <a:effectLst/>
                          <a:latin typeface="MTN Brighter Sans" panose="00000500000000000000" pitchFamily="50" charset="0"/>
                        </a:rPr>
                        <a:t>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Bank is out of scope for drop 1</a:t>
                      </a:r>
                      <a:endParaRPr lang="en-GB" sz="1200" dirty="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3760475647"/>
                  </a:ext>
                </a:extLst>
              </a:tr>
              <a:tr h="585424">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It shall be possible for the bank to send the upload file to be updated to the customer accounts based on its billed amount  </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12,27,44</a:t>
                      </a: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Full bill payment</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4</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Full payment of the impacted invoice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6416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The direct debit customers would provide the Bank Account detail / debit or credit card information to the bank which will be linked with the operator’s bank account.</a:t>
                      </a:r>
                    </a:p>
                    <a:p>
                      <a:pPr algn="ct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to Banks through MTN Channels to start process bill payment.</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US" sz="1100" dirty="0">
                          <a:effectLst/>
                          <a:latin typeface="MTN Brighter Sans" panose="00000500000000000000" pitchFamily="50" charset="0"/>
                        </a:rPr>
                        <a:t>Bank is out of scope for drop 1</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543217568"/>
                  </a:ext>
                </a:extLst>
              </a:tr>
              <a:tr h="69788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direct debit system shall be automatically triggered by the bank based on the billing cycle and payment due date of the customer</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12,16,27,44,45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Bill/Invoice generation</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Generating customer’s invoice/bill and send for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It shall be possible to keep better track and history of the direct debits with analytics, reports and activity logs on the direct debit platform</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10,13,47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Reporting</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Captures All Entries on the Enterprise direct debit application into separate columns for the different request, input and changes. Fields captured into separate columns</a:t>
                      </a:r>
                      <a:endParaRPr lang="en-US" sz="1100" kern="1200" dirty="0">
                        <a:solidFill>
                          <a:schemeClr val="tx1"/>
                        </a:solidFill>
                        <a:latin typeface="MTN Brighter Sans" panose="00000500000000000000" pitchFamily="50" charset="0"/>
                        <a:ea typeface="+mn-ea"/>
                        <a:cs typeface="+mn-cs"/>
                      </a:endParaRP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1070025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73810" y="898451"/>
            <a:ext cx="11624490" cy="5061097"/>
          </a:xfrm>
        </p:spPr>
        <p:txBody>
          <a:bodyPr/>
          <a:lstStyle/>
          <a:p>
            <a:r>
              <a:rPr lang="en-US" i="0" dirty="0">
                <a:latin typeface="MTN Brighter Sans" panose="00000500000000000000" pitchFamily="50" charset="0"/>
              </a:rPr>
              <a:t>A</a:t>
            </a:r>
            <a:r>
              <a:rPr lang="en-US" sz="1400" i="0" dirty="0">
                <a:latin typeface="MTN Brighter Sans" panose="00000500000000000000" pitchFamily="50" charset="0"/>
              </a:rPr>
              <a:t>. In scope</a:t>
            </a:r>
          </a:p>
          <a:p>
            <a:pPr marL="285750" indent="-285750">
              <a:buFont typeface="Arial" panose="020B0604020202020204" pitchFamily="34" charset="0"/>
              <a:buChar char="•"/>
            </a:pPr>
            <a:r>
              <a:rPr lang="en-US" sz="1400" i="0" dirty="0">
                <a:latin typeface="MTN Brighter Sans" panose="00000500000000000000" pitchFamily="50" charset="0"/>
              </a:rPr>
              <a:t>opt into auto debit</a:t>
            </a:r>
          </a:p>
          <a:p>
            <a:pPr marL="285750" indent="-285750">
              <a:buFont typeface="Arial" panose="020B0604020202020204" pitchFamily="34" charset="0"/>
              <a:buChar char="•"/>
            </a:pPr>
            <a:r>
              <a:rPr lang="en-US" sz="1400" i="0" dirty="0">
                <a:latin typeface="MTN Brighter Sans" panose="00000500000000000000" pitchFamily="50" charset="0"/>
              </a:rPr>
              <a:t>opt out from auto debit</a:t>
            </a:r>
          </a:p>
          <a:p>
            <a:pPr marL="285750" indent="-285750">
              <a:buFont typeface="Arial" panose="020B0604020202020204" pitchFamily="34" charset="0"/>
              <a:buChar char="•"/>
            </a:pPr>
            <a:r>
              <a:rPr lang="en-US" sz="1400" i="0" dirty="0">
                <a:latin typeface="MTN Brighter Sans" panose="00000500000000000000" pitchFamily="50" charset="0"/>
              </a:rPr>
              <a:t>Bill/Invoice generation</a:t>
            </a:r>
          </a:p>
          <a:p>
            <a:pPr marL="285750" indent="-285750">
              <a:buFont typeface="Arial" panose="020B0604020202020204" pitchFamily="34" charset="0"/>
              <a:buChar char="•"/>
            </a:pPr>
            <a:r>
              <a:rPr lang="en-US" sz="1400" i="0" dirty="0">
                <a:latin typeface="MTN Brighter Sans" panose="00000500000000000000" pitchFamily="50" charset="0"/>
              </a:rPr>
              <a:t>Send bill/invoice to payment gate and customers.</a:t>
            </a:r>
          </a:p>
          <a:p>
            <a:pPr marL="285750" indent="-285750">
              <a:buFont typeface="Arial" panose="020B0604020202020204" pitchFamily="34" charset="0"/>
              <a:buChar char="•"/>
            </a:pPr>
            <a:r>
              <a:rPr lang="en-US" sz="1400" i="0" dirty="0">
                <a:latin typeface="MTN Brighter Sans" panose="00000500000000000000" pitchFamily="50" charset="0"/>
              </a:rPr>
              <a:t>Full bill payment</a:t>
            </a:r>
          </a:p>
          <a:p>
            <a:pPr marL="285750" indent="-285750">
              <a:buFont typeface="Arial" panose="020B0604020202020204" pitchFamily="34" charset="0"/>
              <a:buChar char="•"/>
            </a:pPr>
            <a:r>
              <a:rPr lang="en-US" sz="1400" i="0" dirty="0">
                <a:latin typeface="MTN Brighter Sans" panose="00000500000000000000" pitchFamily="50" charset="0"/>
              </a:rPr>
              <a:t>Create alert notifications on failed bill payment</a:t>
            </a:r>
          </a:p>
          <a:p>
            <a:pPr marL="285750" indent="-285750">
              <a:buFont typeface="Arial" panose="020B0604020202020204" pitchFamily="34" charset="0"/>
              <a:buChar char="•"/>
            </a:pPr>
            <a:r>
              <a:rPr lang="en-US" sz="1400" i="0" dirty="0">
                <a:latin typeface="MTN Brighter Sans" panose="00000500000000000000" pitchFamily="50" charset="0"/>
              </a:rPr>
              <a:t>Clear pending invoice when payment is successful</a:t>
            </a:r>
          </a:p>
          <a:p>
            <a:pPr marL="285750" indent="-285750">
              <a:buFont typeface="Arial" panose="020B0604020202020204" pitchFamily="34" charset="0"/>
              <a:buChar char="•"/>
            </a:pPr>
            <a:r>
              <a:rPr lang="en-US" sz="1400" i="0" dirty="0">
                <a:latin typeface="MTN Brighter Sans" panose="00000500000000000000" pitchFamily="50" charset="0"/>
              </a:rPr>
              <a:t>View payment history</a:t>
            </a:r>
          </a:p>
          <a:p>
            <a:pPr marL="285750" indent="-285750">
              <a:buFont typeface="Arial" panose="020B0604020202020204" pitchFamily="34" charset="0"/>
              <a:buChar char="•"/>
            </a:pPr>
            <a:r>
              <a:rPr lang="en-US" sz="1400" i="0" dirty="0">
                <a:latin typeface="MTN Brighter Sans" panose="00000500000000000000" pitchFamily="50" charset="0"/>
              </a:rPr>
              <a:t>Notifications</a:t>
            </a:r>
          </a:p>
          <a:p>
            <a:pPr marL="285750" indent="-285750">
              <a:buFont typeface="Arial" panose="020B0604020202020204" pitchFamily="34" charset="0"/>
              <a:buChar char="•"/>
            </a:pPr>
            <a:r>
              <a:rPr lang="en-US" sz="1400" i="0" dirty="0">
                <a:latin typeface="MTN Brighter Sans" panose="00000500000000000000" pitchFamily="50" charset="0"/>
              </a:rPr>
              <a:t>Reporting</a:t>
            </a:r>
          </a:p>
          <a:p>
            <a:pPr marL="285750" indent="-285750">
              <a:buFont typeface="Arial" panose="020B0604020202020204" pitchFamily="34" charset="0"/>
              <a:buChar char="•"/>
            </a:pPr>
            <a:r>
              <a:rPr lang="en-US" sz="1400" i="0" dirty="0">
                <a:latin typeface="MTN Brighter Sans" panose="00000500000000000000" pitchFamily="50" charset="0"/>
              </a:rPr>
              <a:t>Survey/Customer’s feedback</a:t>
            </a:r>
          </a:p>
          <a:p>
            <a:pPr marL="285750" indent="-285750">
              <a:buFont typeface="Arial" panose="020B0604020202020204" pitchFamily="34" charset="0"/>
              <a:buChar char="•"/>
            </a:pPr>
            <a:r>
              <a:rPr lang="en-US" sz="1400" i="0" dirty="0">
                <a:latin typeface="MTN Brighter Sans" panose="00000500000000000000" pitchFamily="50" charset="0"/>
              </a:rPr>
              <a:t>Card tokenization</a:t>
            </a:r>
          </a:p>
          <a:p>
            <a:pPr marL="285750" indent="-285750">
              <a:buFont typeface="Arial" panose="020B0604020202020204" pitchFamily="34" charset="0"/>
              <a:buChar char="•"/>
            </a:pPr>
            <a:r>
              <a:rPr lang="en-US" sz="1400" i="0" dirty="0">
                <a:latin typeface="MTN Brighter Sans" panose="00000500000000000000" pitchFamily="50" charset="0"/>
              </a:rPr>
              <a:t>Query an open invoice</a:t>
            </a:r>
          </a:p>
          <a:p>
            <a:pPr marL="285750" indent="-285750">
              <a:buFont typeface="Arial" panose="020B0604020202020204" pitchFamily="34" charset="0"/>
              <a:buChar char="•"/>
            </a:pPr>
            <a:endParaRPr lang="en-US" sz="1400" i="0" dirty="0">
              <a:latin typeface="MTN Brighter Sans" panose="00000500000000000000" pitchFamily="50" charset="0"/>
            </a:endParaRPr>
          </a:p>
          <a:p>
            <a:r>
              <a:rPr lang="en-US" sz="1400" i="0" dirty="0">
                <a:latin typeface="MTN Brighter Sans" panose="00000500000000000000" pitchFamily="50" charset="0"/>
              </a:rPr>
              <a:t>B. Out of Scope</a:t>
            </a:r>
          </a:p>
          <a:p>
            <a:pPr marL="285750" indent="-285750">
              <a:buFont typeface="Arial" panose="020B0604020202020204" pitchFamily="34" charset="0"/>
              <a:buChar char="•"/>
            </a:pPr>
            <a:r>
              <a:rPr lang="en-US" sz="1400" i="0" dirty="0">
                <a:latin typeface="MTN Brighter Sans" panose="00000500000000000000" pitchFamily="50" charset="0"/>
              </a:rPr>
              <a:t>Retry Mechanism</a:t>
            </a:r>
          </a:p>
          <a:p>
            <a:pPr marL="285750" indent="-285750">
              <a:buFont typeface="Arial" panose="020B0604020202020204" pitchFamily="34" charset="0"/>
              <a:buChar char="•"/>
            </a:pPr>
            <a:r>
              <a:rPr lang="en-US" sz="1400" i="0" dirty="0">
                <a:latin typeface="MTN Brighter Sans" panose="00000500000000000000" pitchFamily="50" charset="0"/>
              </a:rPr>
              <a:t>Partial bill Payment</a:t>
            </a:r>
          </a:p>
          <a:p>
            <a:pPr marL="285750" indent="-285750">
              <a:buFont typeface="Arial" panose="020B0604020202020204" pitchFamily="34" charset="0"/>
              <a:buChar char="•"/>
            </a:pPr>
            <a:r>
              <a:rPr lang="en-US" sz="1400" i="0" dirty="0">
                <a:latin typeface="MTN Brighter Sans" panose="00000500000000000000" pitchFamily="50" charset="0"/>
              </a:rPr>
              <a:t>Refund payment</a:t>
            </a:r>
          </a:p>
          <a:p>
            <a:pPr marL="285750" indent="-285750">
              <a:buFont typeface="Arial" panose="020B0604020202020204" pitchFamily="34" charset="0"/>
              <a:buChar char="•"/>
            </a:pPr>
            <a:r>
              <a:rPr lang="en-US" sz="1400" i="0" dirty="0">
                <a:latin typeface="MTN Brighter Sans" panose="00000500000000000000" pitchFamily="50" charset="0"/>
              </a:rPr>
              <a:t>Bank account payment Option</a:t>
            </a:r>
          </a:p>
        </p:txBody>
      </p:sp>
      <p:sp>
        <p:nvSpPr>
          <p:cNvPr id="5" name="Title 1"/>
          <p:cNvSpPr txBox="1">
            <a:spLocks/>
          </p:cNvSpPr>
          <p:nvPr/>
        </p:nvSpPr>
        <p:spPr>
          <a:xfrm>
            <a:off x="173810" y="-78378"/>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n-ZA" sz="6000" b="1" i="0" u="none" strike="noStrike" kern="1200" cap="none" spc="0" normalizeH="0" baseline="0" noProof="0" dirty="0">
                <a:ln>
                  <a:noFill/>
                </a:ln>
                <a:solidFill>
                  <a:prstClr val="black"/>
                </a:solidFill>
                <a:effectLst/>
                <a:uLnTx/>
                <a:uFillTx/>
                <a:latin typeface="Century Gothic"/>
                <a:ea typeface="+mj-ea"/>
                <a:cs typeface="+mj-cs"/>
              </a:rPr>
              <a:t>Scope</a:t>
            </a:r>
          </a:p>
        </p:txBody>
      </p:sp>
    </p:spTree>
    <p:extLst>
      <p:ext uri="{BB962C8B-B14F-4D97-AF65-F5344CB8AC3E}">
        <p14:creationId xmlns:p14="http://schemas.microsoft.com/office/powerpoint/2010/main" val="247000476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3115207927"/>
              </p:ext>
            </p:extLst>
          </p:nvPr>
        </p:nvGraphicFramePr>
        <p:xfrm>
          <a:off x="243281" y="1015457"/>
          <a:ext cx="11551641" cy="5704456"/>
        </p:xfrm>
        <a:graphic>
          <a:graphicData uri="http://schemas.openxmlformats.org/drawingml/2006/table">
            <a:tbl>
              <a:tblPr firstRow="1" firstCol="1" bandRow="1">
                <a:tableStyleId>{5C22544A-7EE6-4342-B048-85BDC9FD1C3A}</a:tableStyleId>
              </a:tblPr>
              <a:tblGrid>
                <a:gridCol w="637563">
                  <a:extLst>
                    <a:ext uri="{9D8B030D-6E8A-4147-A177-3AD203B41FA5}">
                      <a16:colId xmlns:a16="http://schemas.microsoft.com/office/drawing/2014/main" val="3238171227"/>
                    </a:ext>
                  </a:extLst>
                </a:gridCol>
                <a:gridCol w="3061982">
                  <a:extLst>
                    <a:ext uri="{9D8B030D-6E8A-4147-A177-3AD203B41FA5}">
                      <a16:colId xmlns:a16="http://schemas.microsoft.com/office/drawing/2014/main" val="1978845887"/>
                    </a:ext>
                  </a:extLst>
                </a:gridCol>
                <a:gridCol w="1308682">
                  <a:extLst>
                    <a:ext uri="{9D8B030D-6E8A-4147-A177-3AD203B41FA5}">
                      <a16:colId xmlns:a16="http://schemas.microsoft.com/office/drawing/2014/main" val="3738371866"/>
                    </a:ext>
                  </a:extLst>
                </a:gridCol>
                <a:gridCol w="2172749">
                  <a:extLst>
                    <a:ext uri="{9D8B030D-6E8A-4147-A177-3AD203B41FA5}">
                      <a16:colId xmlns:a16="http://schemas.microsoft.com/office/drawing/2014/main" val="1346648613"/>
                    </a:ext>
                  </a:extLst>
                </a:gridCol>
                <a:gridCol w="1043791">
                  <a:extLst>
                    <a:ext uri="{9D8B030D-6E8A-4147-A177-3AD203B41FA5}">
                      <a16:colId xmlns:a16="http://schemas.microsoft.com/office/drawing/2014/main" val="3145291589"/>
                    </a:ext>
                  </a:extLst>
                </a:gridCol>
                <a:gridCol w="1967857">
                  <a:extLst>
                    <a:ext uri="{9D8B030D-6E8A-4147-A177-3AD203B41FA5}">
                      <a16:colId xmlns:a16="http://schemas.microsoft.com/office/drawing/2014/main" val="3968964847"/>
                    </a:ext>
                  </a:extLst>
                </a:gridCol>
                <a:gridCol w="135901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89468">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7</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effectLst/>
                          <a:latin typeface="MTN Brighter Sans" panose="00000500000000000000" pitchFamily="50" charset="0"/>
                          <a:ea typeface="+mn-ea"/>
                          <a:cs typeface="+mn-cs"/>
                        </a:rPr>
                        <a:t>It shall be possible for the payment information to be shared by the bank as a bank file upload to the billing system</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Bank is out of scope for drop 1</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66182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a:t>
                      </a: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It shall be possible for the system to raise alert notifications where the direct debit fails and channel it through an escalation path where necessary</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12,16,23,38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bill payment</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payment transaction when there is no funds in customer’s account</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9</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direct debit system shall have the ability for the billing system to consider payment information and clear the pending invoice against the payment collected</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12,16,22,37,38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Clear impacted invoice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5 </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Impacted invoice would be cleared when bill payment is successful</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492242">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10</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effectLst/>
                          <a:latin typeface="MTN Brighter Sans" panose="00000500000000000000" pitchFamily="50" charset="0"/>
                          <a:ea typeface="+mn-ea"/>
                          <a:cs typeface="+mn-cs"/>
                        </a:rPr>
                        <a:t>The payment made shall be specific only to the full invoice due   </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12,16,22,37,38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Clear impacted invoice</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5 </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Impacted invoice would be cleared when bill payment is successful</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11</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system shall allow the payment to impact the indicated invoice account only</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12,16,22,37,38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Clear impacted invoice</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5 </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Impacted invoice would be cleared when bill payment is successful</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493081">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12</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Customer shall be made to get immediate value once payment is made</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12,16,22,37,38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Clear impacted invoice</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5 </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Impacted invoice would be cleared when bill payment is successful</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13</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direct debit system shall be flexible to allow for the removal, addition, and modification of direct debit functionality.</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 10</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This is captured in design consideration</a:t>
                      </a:r>
                    </a:p>
                  </a:txBody>
                  <a:tcPr marL="6350" marR="6350" marT="0" marB="0"/>
                </a:tc>
                <a:extLst>
                  <a:ext uri="{0D108BD9-81ED-4DB2-BD59-A6C34878D82A}">
                    <a16:rowId xmlns:a16="http://schemas.microsoft.com/office/drawing/2014/main" val="4087351306"/>
                  </a:ext>
                </a:extLst>
              </a:tr>
              <a:tr h="569561">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14</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application shall also allow view of history of payments via direct debit per customer</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13,25,39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View payment history</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10</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Customer to view bill payment history on the bank platform</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755107115"/>
                  </a:ext>
                </a:extLst>
              </a:tr>
            </a:tbl>
          </a:graphicData>
        </a:graphic>
      </p:graphicFrame>
    </p:spTree>
    <p:extLst>
      <p:ext uri="{BB962C8B-B14F-4D97-AF65-F5344CB8AC3E}">
        <p14:creationId xmlns:p14="http://schemas.microsoft.com/office/powerpoint/2010/main" val="342572091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4179068781"/>
              </p:ext>
            </p:extLst>
          </p:nvPr>
        </p:nvGraphicFramePr>
        <p:xfrm>
          <a:off x="173809" y="958022"/>
          <a:ext cx="11870423" cy="5755742"/>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2298584">
                  <a:extLst>
                    <a:ext uri="{9D8B030D-6E8A-4147-A177-3AD203B41FA5}">
                      <a16:colId xmlns:a16="http://schemas.microsoft.com/office/drawing/2014/main" val="3968964847"/>
                    </a:ext>
                  </a:extLst>
                </a:gridCol>
                <a:gridCol w="1761689">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89468">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15</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effectLst/>
                          <a:latin typeface="MTN Brighter Sans" panose="00000500000000000000" pitchFamily="50" charset="0"/>
                          <a:ea typeface="+mn-ea"/>
                          <a:cs typeface="+mn-cs"/>
                        </a:rPr>
                        <a:t>The direct debit system shall automatically generate payment ID for each payment. This shall auto-reflect on the billing system and shall be captured in all transactions</a:t>
                      </a:r>
                    </a:p>
                  </a:txBody>
                  <a:tcPr marL="73025" marR="73025" anchor="ctr"/>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12,16,27,44,45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Bill/Invoice generation</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Generating customer’s invoice/bill and send for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66182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16</a:t>
                      </a: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The application shall have the capability to send pending notifications via email to the customer for both unsuccessful and failed direct debit initiated on the system. It shall also send this notification via email to the account support partner/CR Banking Support team</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12,13, 22,37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Notifications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System send notification after successful and failed transaction to customer and account support officer</a:t>
                      </a:r>
                      <a:endParaRPr lang="en-US" sz="1100" kern="1200" dirty="0">
                        <a:solidFill>
                          <a:schemeClr val="tx1"/>
                        </a:solidFill>
                        <a:latin typeface="MTN Brighter Sans" panose="00000500000000000000" pitchFamily="50" charset="0"/>
                        <a:ea typeface="+mn-ea"/>
                        <a:cs typeface="+mn-cs"/>
                      </a:endParaRP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17</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The application shall have the capability to send notifications via email to the customer for successful direct debit initiated on the system. It shall also send this notification via email to the account support partner</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12,13, 22,37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Notifications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System send notification after successful and failed transaction to customer and account support officer</a:t>
                      </a: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492242">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18</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effectLst/>
                          <a:latin typeface="MTN Brighter Sans" panose="00000500000000000000" pitchFamily="50" charset="0"/>
                          <a:ea typeface="+mn-ea"/>
                          <a:cs typeface="+mn-cs"/>
                        </a:rPr>
                        <a:t>Email notifications shall be sent as reminder to customers 24hrs before direct debit action</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Out of scope</a:t>
                      </a: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19</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System shall have the capability to track customers with failure status more than once</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20</a:t>
                      </a:r>
                    </a:p>
                  </a:txBody>
                  <a:tcPr marL="6350" marR="6350" marT="0" marB="0"/>
                </a:tc>
                <a:tc>
                  <a:txBody>
                    <a:bodyPr/>
                    <a:lstStyle/>
                    <a:p>
                      <a:pPr algn="ctr"/>
                      <a:r>
                        <a:rPr lang="en-US" sz="1100" kern="1200" dirty="0">
                          <a:solidFill>
                            <a:schemeClr val="dk1"/>
                          </a:solidFill>
                          <a:effectLst/>
                          <a:latin typeface="MTN Brighter Sans" panose="00000500000000000000" pitchFamily="50" charset="0"/>
                          <a:ea typeface="+mn-ea"/>
                          <a:cs typeface="+mn-cs"/>
                        </a:rPr>
                        <a:t>It shall be possible to perform refund where multiple credit transactions occur during the direct debit implementation. The Customer shall notify the Bank and MTN Customer Support Partner of multiple deduction and the internal refund process shall take care of the refund.</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18580828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4177468794"/>
              </p:ext>
            </p:extLst>
          </p:nvPr>
        </p:nvGraphicFramePr>
        <p:xfrm>
          <a:off x="173809" y="958022"/>
          <a:ext cx="11870423" cy="5662502"/>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89468">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21</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have a refund button on CLM to process a refund to customer where there is over billing or double entry</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57871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22</a:t>
                      </a:r>
                    </a:p>
                  </a:txBody>
                  <a:tcPr marL="6350" marR="6350" marT="0" marB="0"/>
                </a:tc>
                <a:tc>
                  <a:txBody>
                    <a:bodyPr/>
                    <a:lstStyle/>
                    <a:p>
                      <a:pPr algn="ctr">
                        <a:spcAft>
                          <a:spcPts val="0"/>
                        </a:spcAft>
                      </a:pPr>
                      <a:r>
                        <a:rPr lang="en-US" sz="1100" kern="1200" dirty="0">
                          <a:solidFill>
                            <a:schemeClr val="dk1"/>
                          </a:solidFill>
                          <a:latin typeface="MTN Brighter Sans" panose="00000500000000000000" pitchFamily="50" charset="0"/>
                          <a:ea typeface="+mn-ea"/>
                          <a:cs typeface="+mn-cs"/>
                        </a:rPr>
                        <a:t>The CLM shall trigger an approval to Treasury to process a refund to Customer Account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23</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The Approved refund shall the sent to Bank to debit MTN account and credit Customer account for refund immediately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24</a:t>
                      </a:r>
                    </a:p>
                  </a:txBody>
                  <a:tcPr marL="6350" marR="6350" marT="0" marB="0"/>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100" kern="1200" dirty="0">
                          <a:solidFill>
                            <a:schemeClr val="dk1"/>
                          </a:solidFill>
                          <a:latin typeface="MTN Brighter Sans" panose="00000500000000000000" pitchFamily="50" charset="0"/>
                          <a:ea typeface="+mn-ea"/>
                          <a:cs typeface="+mn-cs"/>
                        </a:rPr>
                        <a:t>Where a refund process is approved by Treasury and Customer account is credited, such refund shall impact the customer next invoice with the value and detail narration </a:t>
                      </a:r>
                    </a:p>
                    <a:p>
                      <a:pPr marL="0" marR="0" algn="ctr">
                        <a:lnSpc>
                          <a:spcPct val="107000"/>
                        </a:lnSpc>
                        <a:spcBef>
                          <a:spcPts val="0"/>
                        </a:spcBef>
                        <a:spcAft>
                          <a:spcPts val="0"/>
                        </a:spcAft>
                      </a:pPr>
                      <a:endParaRPr lang="en-US" sz="1100" kern="1200" dirty="0">
                        <a:solidFill>
                          <a:schemeClr val="dk1"/>
                        </a:solidFill>
                        <a:effectLst/>
                        <a:latin typeface="MTN Brighter Sans" panose="00000500000000000000" pitchFamily="50" charset="0"/>
                        <a:ea typeface="+mn-ea"/>
                        <a:cs typeface="+mn-cs"/>
                      </a:endParaRP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The refund narration shall be captured on CLM for customer management purposes.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This is captured in design consideration.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Refund process would be created outside the system as this can not be implemented system wise.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algn="ct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249620543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2921331242"/>
              </p:ext>
            </p:extLst>
          </p:nvPr>
        </p:nvGraphicFramePr>
        <p:xfrm>
          <a:off x="160788" y="731519"/>
          <a:ext cx="11870423" cy="6178417"/>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26</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Customer shall receive notification of insufficient fund when it occurs. </a:t>
                      </a:r>
                    </a:p>
                  </a:txBody>
                  <a:tcPr marL="73025" marR="73025" anchor="ctr"/>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12,16,23,38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bill payment</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payment transaction when there is no funds in customer’s account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Where there is insufficient fund in Customer’s account, the system shall have the functionality to re-try automatically till end of the current month (&gt;=25 days but &lt; 28days).    Please state number of retries.</a:t>
                      </a:r>
                    </a:p>
                    <a:p>
                      <a:pPr algn="ctr"/>
                      <a:r>
                        <a:rPr lang="en-US" sz="1100" kern="1200" dirty="0">
                          <a:solidFill>
                            <a:schemeClr val="dk1"/>
                          </a:solidFill>
                          <a:latin typeface="MTN Brighter Sans" panose="00000500000000000000" pitchFamily="50" charset="0"/>
                          <a:ea typeface="+mn-ea"/>
                          <a:cs typeface="+mn-cs"/>
                        </a:rPr>
                        <a:t> See the updated UR 27 .. (&gt;=25 days but &lt; 28days).  </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 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Insufficient Funds/Retry Mechanisms</a:t>
                      </a: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The system would retry to debit the customer account.</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The retry mechanism would be configured for 3 days due to system impaction. This is captured in exception management</a:t>
                      </a: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for the system to trigger e-mail to Customer Support Partner of payment issue such as insufficient after the re-trial period.</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12,16,23,38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bill payment</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Failed payment transaction when there is no funds in customer’s account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29</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The direct debit application shall be able to send notifications detailing amount and invoice amount settled to the customer</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12,13, 22,37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Notifications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System send notification after successful and failed transaction to customer and account support officer</a:t>
                      </a: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30</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do invoice specific with direct debit functionality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US" sz="1100" dirty="0">
                          <a:effectLst/>
                          <a:latin typeface="MTN Brighter Sans" panose="00000500000000000000" pitchFamily="50" charset="0"/>
                        </a:rPr>
                        <a:t> Slides 12,14,15,18,20,22,23,24,25,34,35,36,37,38,41,42,43</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UC 1 &amp;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200" dirty="0">
                          <a:effectLst/>
                          <a:latin typeface="MTN Brighter Sans" panose="00000500000000000000" pitchFamily="50" charset="0"/>
                        </a:rPr>
                        <a:t>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spool a report of all activities (end to end) on the direct debit application. This shall be exportable to MS Excel</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10,13,47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Reporting</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Captures All Entries on the Enterprise direct debit application into separate columns for the different request, input and changes. Fields captured into separate columns</a:t>
                      </a: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49849627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4278968609"/>
              </p:ext>
            </p:extLst>
          </p:nvPr>
        </p:nvGraphicFramePr>
        <p:xfrm>
          <a:off x="160788" y="731519"/>
          <a:ext cx="11870423" cy="5898087"/>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32</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set up automated survey deployment for customers’ feedback via email and SMS</a:t>
                      </a:r>
                    </a:p>
                  </a:txBody>
                  <a:tcPr marL="73025" marR="73025" anchor="ctr"/>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13,26,40</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Survey/Customer’s Feedback</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Customer would be able to provide feedback on the automated direct debit experience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33</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also be possible to generate an automatic report based on the report specifications provided and required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10,13,47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Reporting</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Captures All Entries on the Enterprise direct debit application into separate columns for the different request, input and changes. Fields captured into separate columns</a:t>
                      </a: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Audit trails of all activities shall be available on the direct debit application at all times indicating name, date, time stamps of action and all activities performed</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10,13,47</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Reporting</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Captures All Entries on the Enterprise direct debit application into separate columns for the different request, input and changes. Fields captured into separate columns</a:t>
                      </a: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35 </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determine payment made through direct debit application on the billing system</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12,22,37</a:t>
                      </a: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Full bill payment</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4</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Full payment of the impacted invoice</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36</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for Customer to opt out of Direct debit either by notifying the bank or MTN.</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12,23,24,25,41,42,43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algn="ct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316743892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2152596902"/>
              </p:ext>
            </p:extLst>
          </p:nvPr>
        </p:nvGraphicFramePr>
        <p:xfrm>
          <a:off x="173809" y="664582"/>
          <a:ext cx="11870423" cy="5742194"/>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37</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Where customer is opting out from direct debit, it shall be effective from the next billing cycle date.</a:t>
                      </a:r>
                    </a:p>
                  </a:txBody>
                  <a:tcPr marL="73025" marR="73025" anchor="ctr"/>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12,23,24,25,41,42,43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for customer to agreed to part payment where there is insufficient fund. This shall generate a notification to customer with the Narration “Amount of </a:t>
                      </a:r>
                      <a:r>
                        <a:rPr lang="en-US" sz="1100" kern="1200" dirty="0" err="1">
                          <a:solidFill>
                            <a:schemeClr val="dk1"/>
                          </a:solidFill>
                          <a:latin typeface="MTN Brighter Sans" panose="00000500000000000000" pitchFamily="50" charset="0"/>
                          <a:ea typeface="+mn-ea"/>
                          <a:cs typeface="+mn-cs"/>
                        </a:rPr>
                        <a:t>Nxxe</a:t>
                      </a:r>
                      <a:r>
                        <a:rPr lang="en-US" sz="1100" kern="1200" dirty="0">
                          <a:solidFill>
                            <a:schemeClr val="dk1"/>
                          </a:solidFill>
                          <a:latin typeface="MTN Brighter Sans" panose="00000500000000000000" pitchFamily="50" charset="0"/>
                          <a:ea typeface="+mn-ea"/>
                          <a:cs typeface="+mn-cs"/>
                        </a:rPr>
                        <a:t> been part payment for invoice </a:t>
                      </a:r>
                      <a:r>
                        <a:rPr lang="en-US" sz="1100" kern="1200" dirty="0" err="1">
                          <a:solidFill>
                            <a:schemeClr val="dk1"/>
                          </a:solidFill>
                          <a:latin typeface="MTN Brighter Sans" panose="00000500000000000000" pitchFamily="50" charset="0"/>
                          <a:ea typeface="+mn-ea"/>
                          <a:cs typeface="+mn-cs"/>
                        </a:rPr>
                        <a:t>Noxxxxx</a:t>
                      </a:r>
                      <a:r>
                        <a:rPr lang="en-US" sz="1100" kern="1200" dirty="0">
                          <a:solidFill>
                            <a:schemeClr val="dk1"/>
                          </a:solidFill>
                          <a:latin typeface="MTN Brighter Sans" panose="00000500000000000000" pitchFamily="50" charset="0"/>
                          <a:ea typeface="+mn-ea"/>
                          <a:cs typeface="+mn-cs"/>
                        </a:rPr>
                        <a: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Out of Scope for drop 1</a:t>
                      </a: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39</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Where customer agreed to Part payment, it shall be possible for the system to retry to clear the outstanding balance when the account is funded. Where the outstanding balance had been settled, the system shall generate a notification to customer with the Narration “Amount of </a:t>
                      </a:r>
                      <a:r>
                        <a:rPr lang="en-US" sz="1100" kern="1200" dirty="0" err="1">
                          <a:solidFill>
                            <a:schemeClr val="dk1"/>
                          </a:solidFill>
                          <a:latin typeface="MTN Brighter Sans" panose="00000500000000000000" pitchFamily="50" charset="0"/>
                          <a:ea typeface="+mn-ea"/>
                          <a:cs typeface="+mn-cs"/>
                        </a:rPr>
                        <a:t>Nxxe</a:t>
                      </a:r>
                      <a:r>
                        <a:rPr lang="en-US" sz="1100" kern="1200" dirty="0">
                          <a:solidFill>
                            <a:schemeClr val="dk1"/>
                          </a:solidFill>
                          <a:latin typeface="MTN Brighter Sans" panose="00000500000000000000" pitchFamily="50" charset="0"/>
                          <a:ea typeface="+mn-ea"/>
                          <a:cs typeface="+mn-cs"/>
                        </a:rPr>
                        <a:t> been outstanding payment for invoice No </a:t>
                      </a:r>
                      <a:r>
                        <a:rPr lang="en-US" sz="1100" kern="1200" dirty="0" err="1">
                          <a:solidFill>
                            <a:schemeClr val="dk1"/>
                          </a:solidFill>
                          <a:latin typeface="MTN Brighter Sans" panose="00000500000000000000" pitchFamily="50" charset="0"/>
                          <a:ea typeface="+mn-ea"/>
                          <a:cs typeface="+mn-cs"/>
                        </a:rPr>
                        <a:t>xxxxx</a:t>
                      </a:r>
                      <a:r>
                        <a:rPr lang="en-US" sz="1100" kern="1200" dirty="0">
                          <a:solidFill>
                            <a:schemeClr val="dk1"/>
                          </a:solidFill>
                          <a:latin typeface="MTN Brighter Sans" panose="00000500000000000000" pitchFamily="50" charset="0"/>
                          <a:ea typeface="+mn-ea"/>
                          <a:cs typeface="+mn-cs"/>
                        </a:rPr>
                        <a: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Out of Scope for drop 1</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40</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Where customer made full payment through another channel, the system shall recognize and treat the invoice as fully settled, the direct debit shall not operate.</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latin typeface="MTN Brighter Sans" panose="00000500000000000000" pitchFamily="50" charset="0"/>
                        </a:rPr>
                        <a:t>Included in the design consideration</a:t>
                      </a: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Where customer made part payment through another channel, the system shall treat the invoice as partly settled. </a:t>
                      </a:r>
                      <a:r>
                        <a:rPr lang="en-US" sz="1100" kern="1200" dirty="0" err="1">
                          <a:solidFill>
                            <a:schemeClr val="dk1"/>
                          </a:solidFill>
                          <a:latin typeface="MTN Brighter Sans" panose="00000500000000000000" pitchFamily="50" charset="0"/>
                          <a:ea typeface="+mn-ea"/>
                          <a:cs typeface="+mn-cs"/>
                        </a:rPr>
                        <a:t>Howver</a:t>
                      </a:r>
                      <a:r>
                        <a:rPr lang="en-US" sz="1100" kern="1200" dirty="0">
                          <a:solidFill>
                            <a:schemeClr val="dk1"/>
                          </a:solidFill>
                          <a:latin typeface="MTN Brighter Sans" panose="00000500000000000000" pitchFamily="50" charset="0"/>
                          <a:ea typeface="+mn-ea"/>
                          <a:cs typeface="+mn-cs"/>
                        </a:rPr>
                        <a:t>, the direct debit shall settle the balance, with the Narration “Amount of </a:t>
                      </a:r>
                      <a:r>
                        <a:rPr lang="en-US" sz="1100" kern="1200" dirty="0" err="1">
                          <a:solidFill>
                            <a:schemeClr val="dk1"/>
                          </a:solidFill>
                          <a:latin typeface="MTN Brighter Sans" panose="00000500000000000000" pitchFamily="50" charset="0"/>
                          <a:ea typeface="+mn-ea"/>
                          <a:cs typeface="+mn-cs"/>
                        </a:rPr>
                        <a:t>Nxxe</a:t>
                      </a:r>
                      <a:r>
                        <a:rPr lang="en-US" sz="1100" kern="1200" dirty="0">
                          <a:solidFill>
                            <a:schemeClr val="dk1"/>
                          </a:solidFill>
                          <a:latin typeface="MTN Brighter Sans" panose="00000500000000000000" pitchFamily="50" charset="0"/>
                          <a:ea typeface="+mn-ea"/>
                          <a:cs typeface="+mn-cs"/>
                        </a:rPr>
                        <a:t> been outstanding payment for invoice No </a:t>
                      </a:r>
                      <a:r>
                        <a:rPr lang="en-US" sz="1100" kern="1200" dirty="0" err="1">
                          <a:solidFill>
                            <a:schemeClr val="dk1"/>
                          </a:solidFill>
                          <a:latin typeface="MTN Brighter Sans" panose="00000500000000000000" pitchFamily="50" charset="0"/>
                          <a:ea typeface="+mn-ea"/>
                          <a:cs typeface="+mn-cs"/>
                        </a:rPr>
                        <a:t>xxxxx</a:t>
                      </a:r>
                      <a:r>
                        <a:rPr lang="en-US" sz="1100" kern="1200" dirty="0">
                          <a:solidFill>
                            <a:schemeClr val="dk1"/>
                          </a:solidFill>
                          <a:latin typeface="MTN Brighter Sans" panose="00000500000000000000" pitchFamily="50" charset="0"/>
                          <a:ea typeface="+mn-ea"/>
                          <a:cs typeface="+mn-cs"/>
                        </a:rPr>
                        <a: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Out of Scope for drop 1</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algn="ct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bl>
          </a:graphicData>
        </a:graphic>
      </p:graphicFrame>
    </p:spTree>
    <p:extLst>
      <p:ext uri="{BB962C8B-B14F-4D97-AF65-F5344CB8AC3E}">
        <p14:creationId xmlns:p14="http://schemas.microsoft.com/office/powerpoint/2010/main" val="9065508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3345490904"/>
              </p:ext>
            </p:extLst>
          </p:nvPr>
        </p:nvGraphicFramePr>
        <p:xfrm>
          <a:off x="173809" y="664582"/>
          <a:ext cx="11870423" cy="5643239"/>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42</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request direct debit through selfcare, support partners and all MTN touchpoints</a:t>
                      </a:r>
                    </a:p>
                  </a:txBody>
                  <a:tcPr marL="73025" marR="73025" anchor="ctr"/>
                </a:tc>
                <a:tc>
                  <a:txBody>
                    <a:bodyPr/>
                    <a:lstStyle/>
                    <a:p>
                      <a:pPr algn="ctr">
                        <a:spcAft>
                          <a:spcPts val="0"/>
                        </a:spcAft>
                      </a:pPr>
                      <a:r>
                        <a:rPr lang="en-US" sz="1100" dirty="0">
                          <a:effectLst/>
                          <a:latin typeface="MTN Brighter Sans" panose="00000500000000000000" pitchFamily="50" charset="0"/>
                        </a:rPr>
                        <a:t> Slides 12,14,15,18,20,22,23,24,25,34,35,36,37,38,41,42,4</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UC 1 &amp;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200" dirty="0">
                          <a:effectLst/>
                          <a:latin typeface="MTN Brighter Sans" panose="00000500000000000000" pitchFamily="50" charset="0"/>
                        </a:rPr>
                        <a:t>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43</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The direct debit amount shall reflect on the account immediately and the same amount can be seen on the billing system</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12,27,44</a:t>
                      </a:r>
                    </a:p>
                  </a:txBody>
                  <a:tcPr marL="6350" marR="6350" marT="0" marB="0"/>
                </a:tc>
                <a:tc>
                  <a:txBody>
                    <a:bodyPr/>
                    <a:lstStyle/>
                    <a:p>
                      <a:pPr algn="ctr">
                        <a:spcAft>
                          <a:spcPts val="0"/>
                        </a:spcAft>
                      </a:pPr>
                      <a:r>
                        <a:rPr lang="en-US" sz="1100" kern="1200" dirty="0">
                          <a:solidFill>
                            <a:schemeClr val="dk1"/>
                          </a:solidFill>
                          <a:effectLst/>
                          <a:latin typeface="MTN Brighter Sans" panose="00000500000000000000" pitchFamily="50" charset="0"/>
                          <a:ea typeface="+mn-ea"/>
                          <a:cs typeface="+mn-cs"/>
                        </a:rPr>
                        <a:t>Full bill payment</a:t>
                      </a: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4</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dk1"/>
                          </a:solidFill>
                          <a:effectLst/>
                          <a:latin typeface="MTN Brighter Sans" panose="00000500000000000000" pitchFamily="50" charset="0"/>
                          <a:ea typeface="+mn-ea"/>
                          <a:cs typeface="+mn-cs"/>
                        </a:rPr>
                        <a:t>Full payment of the impacted invoice</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for system to automatically do direct debit for subscription based products and services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12,16,27,44,45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Bill/Invoice generation</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Generating customer’s invoice/bill and send for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45</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for system to automatically do direct debit for usage-based invoices where monthly invoices are not the same month on month</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12,16,27,44,45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Bill/Invoice generation</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Generating customer’s invoice/bill and send for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46</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for the system to store direct debit forms filled by customers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to Banks through MTN Channels to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The functionality for Direct debit shall be possible / made available on all postpaid payment channels.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US" sz="1100" dirty="0">
                          <a:effectLst/>
                          <a:latin typeface="MTN Brighter Sans" panose="00000500000000000000" pitchFamily="50" charset="0"/>
                        </a:rPr>
                        <a:t> Slides 12,14,15,18,20,22,23,24,25,34,35,36,37,38,41,42,4</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UC 1 &amp; 2</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 </a:t>
                      </a:r>
                      <a:r>
                        <a:rPr lang="en-US" sz="1200" dirty="0">
                          <a:effectLst/>
                          <a:latin typeface="MTN Brighter Sans" panose="00000500000000000000" pitchFamily="50" charset="0"/>
                        </a:rPr>
                        <a:t>Customer opt in and opt out of auto direct debit </a:t>
                      </a: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48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channel used by customer shall be indicated on the  account or service on CLM</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12,25,38,39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to Banks through MTN Channels to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304897147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704831902"/>
              </p:ext>
            </p:extLst>
          </p:nvPr>
        </p:nvGraphicFramePr>
        <p:xfrm>
          <a:off x="173809" y="664582"/>
          <a:ext cx="11870423" cy="5999527"/>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344797">
                  <a:extLst>
                    <a:ext uri="{9D8B030D-6E8A-4147-A177-3AD203B41FA5}">
                      <a16:colId xmlns:a16="http://schemas.microsoft.com/office/drawing/2014/main" val="3738371866"/>
                    </a:ext>
                  </a:extLst>
                </a:gridCol>
                <a:gridCol w="1732536">
                  <a:extLst>
                    <a:ext uri="{9D8B030D-6E8A-4147-A177-3AD203B41FA5}">
                      <a16:colId xmlns:a16="http://schemas.microsoft.com/office/drawing/2014/main" val="1346648613"/>
                    </a:ext>
                  </a:extLst>
                </a:gridCol>
                <a:gridCol w="931178">
                  <a:extLst>
                    <a:ext uri="{9D8B030D-6E8A-4147-A177-3AD203B41FA5}">
                      <a16:colId xmlns:a16="http://schemas.microsoft.com/office/drawing/2014/main" val="3145291589"/>
                    </a:ext>
                  </a:extLst>
                </a:gridCol>
                <a:gridCol w="1688547">
                  <a:extLst>
                    <a:ext uri="{9D8B030D-6E8A-4147-A177-3AD203B41FA5}">
                      <a16:colId xmlns:a16="http://schemas.microsoft.com/office/drawing/2014/main" val="3968964847"/>
                    </a:ext>
                  </a:extLst>
                </a:gridCol>
                <a:gridCol w="2371726">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49</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for customer to make use of tokenized cards in all Direct Debit application channels</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50</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All applicable security and authentication on tokenized cards available to customer shall be allowed in all the Direct Debit application journeys.</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Included in the security requirements.</a:t>
                      </a:r>
                    </a:p>
                  </a:txBody>
                  <a:tcPr marL="6350" marR="6350" marT="0" marB="0"/>
                </a:tc>
                <a:extLst>
                  <a:ext uri="{0D108BD9-81ED-4DB2-BD59-A6C34878D82A}">
                    <a16:rowId xmlns:a16="http://schemas.microsoft.com/office/drawing/2014/main" val="3760475647"/>
                  </a:ext>
                </a:extLst>
              </a:tr>
              <a:tr h="316515">
                <a:tc gridSpan="7">
                  <a:txBody>
                    <a:bodyPr/>
                    <a:lstStyle/>
                    <a:p>
                      <a:pPr algn="ctr">
                        <a:spcAft>
                          <a:spcPts val="0"/>
                        </a:spcAft>
                      </a:pPr>
                      <a:r>
                        <a:rPr lang="en-US" sz="1800" b="1" kern="1200" dirty="0" err="1">
                          <a:solidFill>
                            <a:schemeClr val="tx1"/>
                          </a:solidFill>
                          <a:effectLst/>
                          <a:latin typeface="MTN Brighter Sans" panose="00000500000000000000" pitchFamily="50" charset="0"/>
                          <a:ea typeface="+mn-ea"/>
                          <a:cs typeface="+mn-cs"/>
                        </a:rPr>
                        <a:t>MyMTN</a:t>
                      </a:r>
                      <a:r>
                        <a:rPr lang="en-US" sz="1800" b="1" kern="1200" dirty="0">
                          <a:solidFill>
                            <a:schemeClr val="tx1"/>
                          </a:solidFill>
                          <a:effectLst/>
                          <a:latin typeface="MTN Brighter Sans" panose="00000500000000000000" pitchFamily="50" charset="0"/>
                          <a:ea typeface="+mn-ea"/>
                          <a:cs typeface="+mn-cs"/>
                        </a:rPr>
                        <a:t> app/web</a:t>
                      </a:r>
                      <a:endParaRPr lang="en-GB" sz="1100" b="1" kern="1200" dirty="0">
                        <a:solidFill>
                          <a:schemeClr val="tx1"/>
                        </a:solidFill>
                        <a:effectLst/>
                        <a:latin typeface="MTN Brighter Sans" panose="00000500000000000000" pitchFamily="50" charset="0"/>
                        <a:ea typeface="+mn-ea"/>
                        <a:cs typeface="+mn-cs"/>
                      </a:endParaRPr>
                    </a:p>
                  </a:txBody>
                  <a:tcPr marL="6350" marR="6350" marT="0" marB="0"/>
                </a:tc>
                <a:tc hMerge="1">
                  <a:txBody>
                    <a:bodyPr/>
                    <a:lstStyle/>
                    <a:p>
                      <a:endParaRPr lang="en-US" sz="1100" kern="1200" dirty="0">
                        <a:solidFill>
                          <a:schemeClr val="dk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dk1"/>
                        </a:solidFill>
                        <a:effectLst/>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extLst>
                  <a:ext uri="{0D108BD9-81ED-4DB2-BD59-A6C34878D82A}">
                    <a16:rowId xmlns:a16="http://schemas.microsoft.com/office/drawing/2014/main" val="1516884"/>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apply for Direct Debit function via </a:t>
                      </a:r>
                      <a:r>
                        <a:rPr lang="en-US" sz="1100" kern="1200" dirty="0" err="1">
                          <a:solidFill>
                            <a:schemeClr val="dk1"/>
                          </a:solidFill>
                          <a:latin typeface="MTN Brighter Sans" panose="00000500000000000000" pitchFamily="50" charset="0"/>
                          <a:ea typeface="+mn-ea"/>
                          <a:cs typeface="+mn-cs"/>
                        </a:rPr>
                        <a:t>MyMTN</a:t>
                      </a:r>
                      <a:r>
                        <a:rPr lang="en-US" sz="1100" kern="1200" dirty="0">
                          <a:solidFill>
                            <a:schemeClr val="dk1"/>
                          </a:solidFill>
                          <a:latin typeface="MTN Brighter Sans" panose="00000500000000000000" pitchFamily="50" charset="0"/>
                          <a:ea typeface="+mn-ea"/>
                          <a:cs typeface="+mn-cs"/>
                        </a:rPr>
                        <a:t> app/web</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52</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Direct Debit request menu shall be added to the app interface</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53</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agree to T&amp;C in order to proceed with the application</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All applicable banks shall be available for selection on the app</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endParaRPr lang="en-GB" sz="1200" dirty="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To be implemented in drop 2</a:t>
                      </a: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input bank account ID or card details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98184567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2889547742"/>
              </p:ext>
            </p:extLst>
          </p:nvPr>
        </p:nvGraphicFramePr>
        <p:xfrm>
          <a:off x="173809" y="664582"/>
          <a:ext cx="11870423" cy="6033505"/>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56</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Customer shall be able to input the following MTN account details as part of request set-up based on his or her preference</a:t>
                      </a:r>
                    </a:p>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Account ID</a:t>
                      </a:r>
                    </a:p>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Service ID</a:t>
                      </a:r>
                    </a:p>
                    <a:p>
                      <a:pPr marL="0" marR="0" algn="ctr">
                        <a:lnSpc>
                          <a:spcPct val="107000"/>
                        </a:lnSpc>
                        <a:spcBef>
                          <a:spcPts val="0"/>
                        </a:spcBef>
                        <a:spcAft>
                          <a:spcPts val="0"/>
                        </a:spcAft>
                      </a:pPr>
                      <a:endParaRPr lang="en-US" sz="1100" kern="1200" dirty="0">
                        <a:solidFill>
                          <a:schemeClr val="dk1"/>
                        </a:solidFill>
                        <a:latin typeface="MTN Brighter Sans" panose="00000500000000000000" pitchFamily="50" charset="0"/>
                        <a:ea typeface="+mn-ea"/>
                        <a:cs typeface="+mn-cs"/>
                      </a:endParaRP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captured customer email address and Contact Phone number as part of application process</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E-mail address and Contact Phone shall be made mandatory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59</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Customer shall be able to authenticate request with the use of bank Token or any other bank security validation processes</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60</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Once confirmed by customer Direct Debit shall become active on the account or service</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application request shall be transmitted to the respective banks to commence debit actions at the appropriate times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12,14,18,20,34,35,36,37,38,39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62</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cancel or opt out of Direct Debit function running on their account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12,23,24,25,41,42,43</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16421631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3635775042"/>
              </p:ext>
            </p:extLst>
          </p:nvPr>
        </p:nvGraphicFramePr>
        <p:xfrm>
          <a:off x="173809" y="664582"/>
          <a:ext cx="11870423" cy="5877986"/>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dirty="0">
                          <a:effectLst/>
                          <a:latin typeface="MTN Brighter Sans" panose="00000500000000000000" pitchFamily="50" charset="0"/>
                        </a:rPr>
                        <a:t>Additional Comments</a:t>
                      </a:r>
                      <a:endParaRPr lang="en-GB" sz="1200" dirty="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411346">
                <a:tc gridSpan="7">
                  <a:txBody>
                    <a:bodyPr/>
                    <a:lstStyle/>
                    <a:p>
                      <a:pPr algn="ctr">
                        <a:spcAft>
                          <a:spcPts val="0"/>
                        </a:spcAft>
                      </a:pPr>
                      <a:r>
                        <a:rPr lang="en-US" sz="1800" b="1" kern="1200" dirty="0" err="1">
                          <a:solidFill>
                            <a:schemeClr val="tx1"/>
                          </a:solidFill>
                          <a:effectLst/>
                          <a:latin typeface="MTN Brighter Sans" panose="00000500000000000000" pitchFamily="50" charset="0"/>
                          <a:ea typeface="+mn-ea"/>
                          <a:cs typeface="+mn-cs"/>
                        </a:rPr>
                        <a:t>Zigi</a:t>
                      </a:r>
                      <a:r>
                        <a:rPr lang="en-US" sz="1800" b="1" kern="1200" dirty="0">
                          <a:solidFill>
                            <a:schemeClr val="tx1"/>
                          </a:solidFill>
                          <a:effectLst/>
                          <a:latin typeface="MTN Brighter Sans" panose="00000500000000000000" pitchFamily="50" charset="0"/>
                          <a:ea typeface="+mn-ea"/>
                          <a:cs typeface="+mn-cs"/>
                        </a:rPr>
                        <a:t> – MTN Chatbot</a:t>
                      </a:r>
                      <a:endParaRPr lang="en-GB" sz="1100" b="1" kern="1200" dirty="0">
                        <a:solidFill>
                          <a:schemeClr val="tx1"/>
                        </a:solidFill>
                        <a:effectLst/>
                        <a:latin typeface="MTN Brighter Sans" panose="00000500000000000000" pitchFamily="50" charset="0"/>
                        <a:ea typeface="+mn-ea"/>
                        <a:cs typeface="+mn-cs"/>
                      </a:endParaRPr>
                    </a:p>
                  </a:txBody>
                  <a:tcPr marL="6350" marR="6350" marT="0" marB="0"/>
                </a:tc>
                <a:tc hMerge="1">
                  <a:txBody>
                    <a:bodyPr/>
                    <a:lstStyle/>
                    <a:p>
                      <a:pPr marL="0" marR="0" algn="l">
                        <a:lnSpc>
                          <a:spcPct val="107000"/>
                        </a:lnSpc>
                        <a:spcBef>
                          <a:spcPts val="0"/>
                        </a:spcBef>
                        <a:spcAft>
                          <a:spcPts val="0"/>
                        </a:spcAft>
                      </a:pPr>
                      <a:endParaRPr lang="en-US" sz="1100" kern="1200" dirty="0">
                        <a:solidFill>
                          <a:schemeClr val="dk1"/>
                        </a:solidFill>
                        <a:latin typeface="+mn-lt"/>
                        <a:ea typeface="+mn-ea"/>
                        <a:cs typeface="+mn-cs"/>
                      </a:endParaRPr>
                    </a:p>
                  </a:txBody>
                  <a:tcPr marL="73025" marR="73025" anchor="ctr"/>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63</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apply for Direct Debit function via </a:t>
                      </a:r>
                      <a:r>
                        <a:rPr lang="en-US" sz="1100" kern="1200" dirty="0" err="1">
                          <a:solidFill>
                            <a:schemeClr val="dk1"/>
                          </a:solidFill>
                          <a:latin typeface="MTN Brighter Sans" panose="00000500000000000000" pitchFamily="50" charset="0"/>
                          <a:ea typeface="+mn-ea"/>
                          <a:cs typeface="+mn-cs"/>
                        </a:rPr>
                        <a:t>Zigi</a:t>
                      </a:r>
                      <a:endParaRPr lang="en-US"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789468">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64</a:t>
                      </a:r>
                    </a:p>
                  </a:txBody>
                  <a:tcPr marL="6350" marR="6350" marT="0" marB="0"/>
                </a:tc>
                <a:tc>
                  <a:txBody>
                    <a:bodyPr/>
                    <a:lstStyle/>
                    <a:p>
                      <a:pPr algn="ctr"/>
                      <a:r>
                        <a:rPr lang="en-US" sz="1100" kern="1200" dirty="0" err="1">
                          <a:solidFill>
                            <a:schemeClr val="dk1"/>
                          </a:solidFill>
                          <a:latin typeface="MTN Brighter Sans" panose="00000500000000000000" pitchFamily="50" charset="0"/>
                          <a:ea typeface="+mn-ea"/>
                          <a:cs typeface="+mn-cs"/>
                        </a:rPr>
                        <a:t>Zigi</a:t>
                      </a:r>
                      <a:r>
                        <a:rPr lang="en-US" sz="1100" kern="1200" dirty="0">
                          <a:solidFill>
                            <a:schemeClr val="dk1"/>
                          </a:solidFill>
                          <a:latin typeface="MTN Brighter Sans" panose="00000500000000000000" pitchFamily="50" charset="0"/>
                          <a:ea typeface="+mn-ea"/>
                          <a:cs typeface="+mn-cs"/>
                        </a:rPr>
                        <a:t> shall be able to provide required answers and assist customer to complete Direct Debit application</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65</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Direct Debit request menu shall be added to the process</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66</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agree to T&amp;C in order to proceed with the application</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All applicable banks shall be available for selection on </a:t>
                      </a:r>
                      <a:r>
                        <a:rPr lang="en-US" sz="1100" kern="1200" dirty="0" err="1">
                          <a:solidFill>
                            <a:schemeClr val="dk1"/>
                          </a:solidFill>
                          <a:latin typeface="MTN Brighter Sans" panose="00000500000000000000" pitchFamily="50" charset="0"/>
                          <a:ea typeface="+mn-ea"/>
                          <a:cs typeface="+mn-cs"/>
                        </a:rPr>
                        <a:t>Zigi</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To be implemented in drop 2</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input bank account ID or card details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Slides 12,20,37,38</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69</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input the following MTN account details as part of request set-up based on his or her preference</a:t>
                      </a:r>
                    </a:p>
                    <a:p>
                      <a:pPr algn="ctr"/>
                      <a:r>
                        <a:rPr lang="en-US" sz="1100" kern="1200" dirty="0">
                          <a:solidFill>
                            <a:schemeClr val="dk1"/>
                          </a:solidFill>
                          <a:latin typeface="MTN Brighter Sans" panose="00000500000000000000" pitchFamily="50" charset="0"/>
                          <a:ea typeface="+mn-ea"/>
                          <a:cs typeface="+mn-cs"/>
                        </a:rPr>
                        <a:t>Account ID</a:t>
                      </a:r>
                    </a:p>
                    <a:p>
                      <a:pPr algn="ctr"/>
                      <a:r>
                        <a:rPr lang="en-US" sz="1100" kern="1200" dirty="0">
                          <a:solidFill>
                            <a:schemeClr val="dk1"/>
                          </a:solidFill>
                          <a:latin typeface="MTN Brighter Sans" panose="00000500000000000000" pitchFamily="50" charset="0"/>
                          <a:ea typeface="+mn-ea"/>
                          <a:cs typeface="+mn-cs"/>
                        </a:rPr>
                        <a:t>Service ID</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Slides 12,20,37,38</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869618486"/>
                  </a:ext>
                </a:extLst>
              </a:tr>
            </a:tbl>
          </a:graphicData>
        </a:graphic>
      </p:graphicFrame>
    </p:spTree>
    <p:extLst>
      <p:ext uri="{BB962C8B-B14F-4D97-AF65-F5344CB8AC3E}">
        <p14:creationId xmlns:p14="http://schemas.microsoft.com/office/powerpoint/2010/main" val="3525978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278314" y="1209621"/>
            <a:ext cx="11404600" cy="5773782"/>
          </a:xfrm>
        </p:spPr>
        <p:txBody>
          <a:bodyPr/>
          <a:lstStyle/>
          <a:p>
            <a:pPr marL="342900" indent="-342900">
              <a:buFont typeface="+mj-lt"/>
              <a:buAutoNum type="arabicPeriod"/>
            </a:pPr>
            <a:r>
              <a:rPr lang="en-US" i="0" dirty="0">
                <a:latin typeface="MTN Brighter Sans" panose="00000500000000000000" pitchFamily="50" charset="0"/>
              </a:rPr>
              <a:t>The direct debit system shall be flexible to allow for the removal, addition, and modification of direct debit functionality.</a:t>
            </a:r>
          </a:p>
          <a:p>
            <a:pPr marL="342900" indent="-342900">
              <a:buFont typeface="+mj-lt"/>
              <a:buAutoNum type="arabicPeriod"/>
            </a:pPr>
            <a:r>
              <a:rPr lang="en-US" i="0" dirty="0">
                <a:latin typeface="MTN Brighter Sans" panose="00000500000000000000" pitchFamily="50" charset="0"/>
              </a:rPr>
              <a:t>System shall have the capability to track customers with failure status more than once</a:t>
            </a:r>
          </a:p>
          <a:p>
            <a:pPr marL="342900" indent="-342900">
              <a:buFont typeface="+mj-lt"/>
              <a:buAutoNum type="arabicPeriod"/>
            </a:pPr>
            <a:r>
              <a:rPr lang="en-US" i="0" dirty="0">
                <a:latin typeface="MTN Brighter Sans" panose="00000500000000000000" pitchFamily="50" charset="0"/>
              </a:rPr>
              <a:t>It shall be possible to perform refund where excess or multiple credit transactions occur during the direct debit implementation. The Customer shall notify MTN Customer Support Partner of excess or multiple deduction, and the internal refund process shall take care of the refund.</a:t>
            </a:r>
          </a:p>
          <a:p>
            <a:pPr marL="342900" indent="-342900">
              <a:buFont typeface="+mj-lt"/>
              <a:buAutoNum type="arabicPeriod"/>
            </a:pPr>
            <a:r>
              <a:rPr lang="en-US" i="0" dirty="0">
                <a:latin typeface="MTN Brighter Sans" panose="00000500000000000000" pitchFamily="50" charset="0"/>
              </a:rPr>
              <a:t>Audit trails of all activities shall be available on the direct debit application at all times indicating name, date, time stamps of action and all activities performed</a:t>
            </a:r>
          </a:p>
          <a:p>
            <a:pPr marL="342900" indent="-342900">
              <a:buFont typeface="+mj-lt"/>
              <a:buAutoNum type="arabicPeriod"/>
            </a:pPr>
            <a:r>
              <a:rPr lang="en-US" i="0" dirty="0">
                <a:latin typeface="MTN Brighter Sans" panose="00000500000000000000" pitchFamily="50" charset="0"/>
              </a:rPr>
              <a:t>It shall be possible to determine payment made through direct debit application on the billing system</a:t>
            </a:r>
          </a:p>
          <a:p>
            <a:pPr marL="342900" indent="-342900">
              <a:buFont typeface="+mj-lt"/>
              <a:buAutoNum type="arabicPeriod"/>
            </a:pPr>
            <a:r>
              <a:rPr lang="en-US" i="0" dirty="0">
                <a:latin typeface="MTN Brighter Sans" panose="00000500000000000000" pitchFamily="50" charset="0"/>
              </a:rPr>
              <a:t>It should be possible to keep better track and history of the direct debits with analytics, reports and activity logs on the direct debit platform.</a:t>
            </a:r>
          </a:p>
          <a:p>
            <a:pPr marL="342900" indent="-342900">
              <a:buFont typeface="+mj-lt"/>
              <a:buAutoNum type="arabicPeriod"/>
            </a:pPr>
            <a:r>
              <a:rPr lang="en-US" i="0" dirty="0">
                <a:latin typeface="MTN Brighter Sans" panose="00000500000000000000" pitchFamily="50" charset="0"/>
              </a:rPr>
              <a:t>Existing payment into MTN’s account after payment collection on payment gateway would be re-used.</a:t>
            </a:r>
          </a:p>
          <a:p>
            <a:pPr marL="342900" indent="-342900">
              <a:buFont typeface="+mj-lt"/>
              <a:buAutoNum type="arabicPeriod"/>
            </a:pPr>
            <a:r>
              <a:rPr lang="en-US" i="0" dirty="0">
                <a:latin typeface="MTN Brighter Sans" panose="00000500000000000000" pitchFamily="50" charset="0"/>
              </a:rPr>
              <a:t>Where customer made full payment through another channel, the system shall recognize and treat the invoice as fully settled, the direct debit shall not operate.</a:t>
            </a:r>
          </a:p>
          <a:p>
            <a:pPr marL="342900" indent="-342900">
              <a:buFont typeface="+mj-lt"/>
              <a:buAutoNum type="arabicPeriod"/>
            </a:pPr>
            <a:r>
              <a:rPr lang="en-US" i="0" dirty="0">
                <a:latin typeface="MTN Brighter Sans" panose="00000500000000000000" pitchFamily="50" charset="0"/>
              </a:rPr>
              <a:t>Where there is failed transaction, system would escalate to the Key account management team/account support partner to follow up with the customer. </a:t>
            </a:r>
          </a:p>
          <a:p>
            <a:endParaRPr lang="en-US" sz="1800" i="0" dirty="0">
              <a:solidFill>
                <a:srgbClr val="000000"/>
              </a:solidFill>
              <a:effectLst/>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US" sz="1800" i="0" dirty="0">
              <a:solidFill>
                <a:srgbClr val="000000"/>
              </a:solidFill>
              <a:effectLst/>
              <a:latin typeface="MTN Brighter Sans" panose="00000500000000000000" pitchFamily="50" charset="0"/>
              <a:ea typeface="Times New Roman" panose="02020603050405020304" pitchFamily="18" charset="0"/>
              <a:cs typeface="Calibri" panose="020F0502020204030204" pitchFamily="34" charset="0"/>
            </a:endParaRPr>
          </a:p>
          <a:p>
            <a:endParaRPr lang="en-US" sz="1800" i="0" dirty="0">
              <a:effectLst/>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US" sz="1800" i="0" dirty="0">
              <a:effectLst/>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US" sz="1800" i="0" dirty="0">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US" sz="1800" i="0" dirty="0">
              <a:effectLst/>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US" sz="1800" i="0" dirty="0">
              <a:effectLst/>
              <a:latin typeface="MTN Brighter Sans" panose="00000500000000000000" pitchFamily="50" charset="0"/>
              <a:ea typeface="Times New Roman" panose="02020603050405020304" pitchFamily="18" charset="0"/>
              <a:cs typeface="Calibri" panose="020F0502020204030204" pitchFamily="34" charset="0"/>
            </a:endParaRPr>
          </a:p>
          <a:p>
            <a:pPr marL="342900" indent="-342900">
              <a:buFont typeface="+mj-lt"/>
              <a:buAutoNum type="arabicPeriod"/>
            </a:pPr>
            <a:endParaRPr lang="en-NG" sz="1800" i="0" dirty="0">
              <a:latin typeface="MTN Brighter Sans" panose="00000500000000000000" pitchFamily="50" charset="0"/>
              <a:cs typeface="Calibri" panose="020F0502020204030204" pitchFamily="34" charset="0"/>
            </a:endParaRPr>
          </a:p>
        </p:txBody>
      </p:sp>
      <p:sp>
        <p:nvSpPr>
          <p:cNvPr id="5" name="Title 1"/>
          <p:cNvSpPr txBox="1">
            <a:spLocks/>
          </p:cNvSpPr>
          <p:nvPr/>
        </p:nvSpPr>
        <p:spPr>
          <a:xfrm>
            <a:off x="278314" y="-13063"/>
            <a:ext cx="9806576"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Design Considerations</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spTree>
    <p:extLst>
      <p:ext uri="{BB962C8B-B14F-4D97-AF65-F5344CB8AC3E}">
        <p14:creationId xmlns:p14="http://schemas.microsoft.com/office/powerpoint/2010/main" val="129285732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1197657889"/>
              </p:ext>
            </p:extLst>
          </p:nvPr>
        </p:nvGraphicFramePr>
        <p:xfrm>
          <a:off x="147768" y="1008566"/>
          <a:ext cx="11870423" cy="4657988"/>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70</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captured customer email address and Contact Phone number as part of application process</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E-mail address and Contact Phone number shall be made mandatory </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72</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authenticate request with the use of bank Token or any other bank security validation processes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Included in the security requirements</a:t>
                      </a: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73</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Once confirmed by customer Direct Debit shall become active on the account or service</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application request shall be transmitted to the respective banks to commence debit actions at the appropriate times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cancel or opt out of Direct Debit function running on their account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12,42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76</a:t>
                      </a:r>
                    </a:p>
                  </a:txBody>
                  <a:tcPr marL="6350" marR="6350" marT="0" marB="0"/>
                </a:tc>
                <a:tc>
                  <a:txBody>
                    <a:bodyPr/>
                    <a:lstStyle/>
                    <a:p>
                      <a:pPr algn="ct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246726577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1429470206"/>
              </p:ext>
            </p:extLst>
          </p:nvPr>
        </p:nvGraphicFramePr>
        <p:xfrm>
          <a:off x="147768" y="1008566"/>
          <a:ext cx="11870423" cy="4657988"/>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70</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captured customer email address and Contact Phone number as part of application process</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E-mail address and Contact Phone number shall be made mandatory </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72</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authenticate request with the use of bank Token or any other bank security validation processes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Included in the security requirements</a:t>
                      </a: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73</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Once confirmed by customer Direct Debit shall become active on the account or service</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application request shall be transmitted to the respective banks to commence debit actions at the appropriate times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cancel or opt out of Direct Debit function running on their account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12,42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algn="ct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426424013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3222391782"/>
              </p:ext>
            </p:extLst>
          </p:nvPr>
        </p:nvGraphicFramePr>
        <p:xfrm>
          <a:off x="147768" y="1008566"/>
          <a:ext cx="11870423" cy="4657988"/>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US" sz="1100" b="1" kern="1200" dirty="0">
                          <a:solidFill>
                            <a:schemeClr val="lt1"/>
                          </a:solidFill>
                          <a:effectLst/>
                          <a:latin typeface="MTN Brighter Sans" panose="00000500000000000000" pitchFamily="50" charset="0"/>
                          <a:ea typeface="+mn-ea"/>
                          <a:cs typeface="+mn-cs"/>
                        </a:rPr>
                        <a:t> UR 70</a:t>
                      </a: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captured customer email address and Contact Phone number as part of application process</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E-mail address and Contact Phone number shall be made mandatory </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72</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authenticate request with the use of bank Token or any other bank security validation processes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Included in the security requirements</a:t>
                      </a: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73</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Once confirmed by customer Direct Debit shall become active on the account or service</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application request shall be transmitted to the respective banks to commence debit actions at the appropriate times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p>
                      <a:pPr algn="ctr">
                        <a:spcAft>
                          <a:spcPts val="0"/>
                        </a:spcAft>
                      </a:pPr>
                      <a:r>
                        <a:rPr lang="en-GB" sz="1100" kern="1200" dirty="0">
                          <a:solidFill>
                            <a:schemeClr val="dk1"/>
                          </a:solidFill>
                          <a:effectLst/>
                          <a:latin typeface="MTN Brighter Sans" panose="00000500000000000000" pitchFamily="50" charset="0"/>
                          <a:ea typeface="+mn-ea"/>
                          <a:cs typeface="+mn-cs"/>
                        </a:rPr>
                        <a:t>Slides 12,20,37,38</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Customer shall be able to cancel or opt out of Direct Debit function running on their account</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12,42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endParaRPr lang="en-GB" sz="1100" b="1" kern="1200" dirty="0">
                        <a:solidFill>
                          <a:schemeClr val="lt1"/>
                        </a:solidFill>
                        <a:effectLst/>
                        <a:latin typeface="MTN Brighter Sans" panose="00000500000000000000" pitchFamily="50" charset="0"/>
                        <a:ea typeface="+mn-ea"/>
                        <a:cs typeface="+mn-cs"/>
                      </a:endParaRPr>
                    </a:p>
                  </a:txBody>
                  <a:tcPr marL="6350" marR="6350" marT="0" marB="0"/>
                </a:tc>
                <a:tc>
                  <a:txBody>
                    <a:bodyPr/>
                    <a:lstStyle/>
                    <a:p>
                      <a:pPr algn="ct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417035987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378780297"/>
              </p:ext>
            </p:extLst>
          </p:nvPr>
        </p:nvGraphicFramePr>
        <p:xfrm>
          <a:off x="147768" y="1008566"/>
          <a:ext cx="11870423" cy="5693783"/>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315012">
                <a:tc gridSpan="7">
                  <a:txBody>
                    <a:bodyPr/>
                    <a:lstStyle/>
                    <a:p>
                      <a:pPr algn="ctr">
                        <a:spcAft>
                          <a:spcPts val="0"/>
                        </a:spcAft>
                      </a:pPr>
                      <a:r>
                        <a:rPr lang="en-US" sz="1800" b="1" kern="1200" dirty="0">
                          <a:solidFill>
                            <a:schemeClr val="tx1"/>
                          </a:solidFill>
                          <a:effectLst/>
                          <a:latin typeface="MTN Brighter Sans" panose="00000500000000000000" pitchFamily="50" charset="0"/>
                          <a:ea typeface="+mn-ea"/>
                          <a:cs typeface="+mn-cs"/>
                        </a:rPr>
                        <a:t>MTN Shop/EB Agents – Customer Management System</a:t>
                      </a:r>
                      <a:endParaRPr lang="en-GB" sz="1100" b="1" kern="1200" dirty="0">
                        <a:solidFill>
                          <a:schemeClr val="tx1"/>
                        </a:solidFill>
                        <a:effectLst/>
                        <a:latin typeface="MTN Brighter Sans" panose="00000500000000000000" pitchFamily="50" charset="0"/>
                        <a:ea typeface="+mn-ea"/>
                        <a:cs typeface="+mn-cs"/>
                      </a:endParaRPr>
                    </a:p>
                  </a:txBody>
                  <a:tcPr marL="6350" marR="6350" marT="0" marB="0"/>
                </a:tc>
                <a:tc hMerge="1">
                  <a:txBody>
                    <a:bodyPr/>
                    <a:lstStyle/>
                    <a:p>
                      <a:pPr marL="0" marR="0" algn="l">
                        <a:lnSpc>
                          <a:spcPct val="107000"/>
                        </a:lnSpc>
                        <a:spcBef>
                          <a:spcPts val="0"/>
                        </a:spcBef>
                        <a:spcAft>
                          <a:spcPts val="0"/>
                        </a:spcAft>
                      </a:pPr>
                      <a:endParaRPr lang="en-US" sz="1100" kern="1200" dirty="0">
                        <a:solidFill>
                          <a:schemeClr val="dk1"/>
                        </a:solidFill>
                        <a:latin typeface="+mn-lt"/>
                        <a:ea typeface="+mn-ea"/>
                        <a:cs typeface="+mn-cs"/>
                      </a:endParaRPr>
                    </a:p>
                  </a:txBody>
                  <a:tcPr marL="73025" marR="73025" anchor="ctr"/>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76</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action customer Direct Debit application from CLM</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All applicable banks shall be available for selection on CLM</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To be implemented in drop 2</a:t>
                      </a: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78</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It shall be possible  to input customer bank account ID </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79</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set the Direct Debit application at account or service level</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80</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It shall be possible to captured customer email address and Contact Phone number as part of application process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E-mail address and Contact Phone number shall be made mandatory</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82</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Once the application is submitted by the Agent, Customer shall receive authentication request on the registered number with the bank and be able to authenticate request with the use of bank Token or any other bank security validation processes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Included in the security requirements</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057764890"/>
                  </a:ext>
                </a:extLst>
              </a:tr>
            </a:tbl>
          </a:graphicData>
        </a:graphic>
      </p:graphicFrame>
    </p:spTree>
    <p:extLst>
      <p:ext uri="{BB962C8B-B14F-4D97-AF65-F5344CB8AC3E}">
        <p14:creationId xmlns:p14="http://schemas.microsoft.com/office/powerpoint/2010/main" val="273629292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1071137988"/>
              </p:ext>
            </p:extLst>
          </p:nvPr>
        </p:nvGraphicFramePr>
        <p:xfrm>
          <a:off x="147768" y="1008566"/>
          <a:ext cx="11870423" cy="4928342"/>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83</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Customer shall be able to agree to T&amp;C in order to proceed with the application</a:t>
                      </a:r>
                    </a:p>
                  </a:txBody>
                  <a:tcPr marL="73025" marR="73025" anchor="ctr"/>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84</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Once confirmed by customer Direct Debit shall become active on the account or service</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85</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Direct Debit application request shall be transmitted to the respective banks to commence debit actions at the appropriate times</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12,14,22,38,39</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into auto debit and card tokenization Via MTN channels;</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Existing card</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a:solidFill>
                            <a:schemeClr val="tx1"/>
                          </a:solidFill>
                          <a:latin typeface="MTN Brighter Sans" panose="00000500000000000000" pitchFamily="50" charset="0"/>
                          <a:ea typeface="+mn-ea"/>
                          <a:cs typeface="+mn-cs"/>
                        </a:rPr>
                        <a:t>New Card</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1</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latin typeface="MTN Brighter Sans" panose="00000500000000000000" pitchFamily="50" charset="0"/>
                          <a:ea typeface="+mn-ea"/>
                          <a:cs typeface="+mn-cs"/>
                        </a:rPr>
                        <a:t>Customer opt in and give standing order start process bill payment.</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86</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Agent shall be able to cancel Direct Debit running on customer account via CLM</a:t>
                      </a:r>
                    </a:p>
                  </a:txBody>
                  <a:tcPr marL="73025" marR="73025"/>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Slides 12,15,25,45</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latin typeface="MTN Brighter Sans" panose="00000500000000000000" pitchFamily="50" charset="0"/>
                          <a:ea typeface="+mn-ea"/>
                          <a:cs typeface="+mn-cs"/>
                        </a:rPr>
                        <a:t>opt out from auto debit via MTN channels</a:t>
                      </a: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UC 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MTN Brighter Sans" panose="00000500000000000000" pitchFamily="50" charset="0"/>
                          <a:ea typeface="+mn-ea"/>
                          <a:cs typeface="+mn-cs"/>
                        </a:rPr>
                        <a:t>Customer opt out and give standing order through MTN Channels to stop processing bill payment</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TN Brighter Sans" panose="00000500000000000000" pitchFamily="50" charset="0"/>
                      </a:endParaRPr>
                    </a:p>
                  </a:txBody>
                  <a:tcPr marL="6350" marR="6350" marT="0" marB="0"/>
                </a:tc>
                <a:extLst>
                  <a:ext uri="{0D108BD9-81ED-4DB2-BD59-A6C34878D82A}">
                    <a16:rowId xmlns:a16="http://schemas.microsoft.com/office/drawing/2014/main" val="543217568"/>
                  </a:ext>
                </a:extLst>
              </a:tr>
              <a:tr h="484273">
                <a:tc gridSpan="7">
                  <a:txBody>
                    <a:bodyPr/>
                    <a:lstStyle/>
                    <a:p>
                      <a:pPr algn="ctr">
                        <a:spcAft>
                          <a:spcPts val="0"/>
                        </a:spcAft>
                      </a:pPr>
                      <a:r>
                        <a:rPr lang="en-US" sz="1800" b="1" kern="1200" dirty="0">
                          <a:solidFill>
                            <a:schemeClr val="tx1"/>
                          </a:solidFill>
                          <a:effectLst/>
                          <a:latin typeface="MTN Brighter Sans" panose="00000500000000000000" pitchFamily="50" charset="0"/>
                          <a:ea typeface="+mn-ea"/>
                          <a:cs typeface="+mn-cs"/>
                        </a:rPr>
                        <a:t>Debit Notification and timeline based on Customer Sub-Segment</a:t>
                      </a:r>
                      <a:endParaRPr lang="en-GB" sz="1100" b="1" kern="1200" dirty="0">
                        <a:solidFill>
                          <a:schemeClr val="tx1"/>
                        </a:solidFill>
                        <a:effectLst/>
                        <a:latin typeface="MTN Brighter Sans" panose="00000500000000000000" pitchFamily="50" charset="0"/>
                        <a:ea typeface="+mn-ea"/>
                        <a:cs typeface="+mn-cs"/>
                      </a:endParaRPr>
                    </a:p>
                  </a:txBody>
                  <a:tcPr marL="6350" marR="6350" marT="0" marB="0"/>
                </a:tc>
                <a:tc hMerge="1">
                  <a:txBody>
                    <a:bodyPr/>
                    <a:lstStyle/>
                    <a:p>
                      <a:endParaRPr lang="en-GB" sz="1100" kern="1200" dirty="0">
                        <a:solidFill>
                          <a:schemeClr val="dk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n-lt"/>
                        <a:ea typeface="+mn-ea"/>
                        <a:cs typeface="+mn-cs"/>
                      </a:endParaRPr>
                    </a:p>
                  </a:txBody>
                  <a:tcPr marL="6350" marR="6350" marT="0" marB="0"/>
                </a:tc>
                <a:tc hMerge="1">
                  <a:txBody>
                    <a:bodyPr/>
                    <a:lstStyle/>
                    <a:p>
                      <a:pPr>
                        <a:spcAft>
                          <a:spcPts val="0"/>
                        </a:spcAft>
                      </a:pPr>
                      <a:endParaRPr lang="en-GB" sz="1100" kern="1200" dirty="0">
                        <a:solidFill>
                          <a:schemeClr val="dk1"/>
                        </a:solidFill>
                        <a:effectLst/>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n-lt"/>
                        <a:ea typeface="+mn-ea"/>
                        <a:cs typeface="+mn-cs"/>
                      </a:endParaRPr>
                    </a:p>
                  </a:txBody>
                  <a:tcPr marL="6350" marR="6350" marT="0" marB="0"/>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n-lt"/>
                        <a:ea typeface="+mn-ea"/>
                        <a:cs typeface="+mn-cs"/>
                      </a:endParaRPr>
                    </a:p>
                  </a:txBody>
                  <a:tcPr marL="6350" marR="6350" marT="0" marB="0"/>
                </a:tc>
                <a:extLst>
                  <a:ext uri="{0D108BD9-81ED-4DB2-BD59-A6C34878D82A}">
                    <a16:rowId xmlns:a16="http://schemas.microsoft.com/office/drawing/2014/main" val="1657098501"/>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87</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SME SOHO/MICRO and Consumer customers will receive debit notification on 3rd of every month – immediately after bill run</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Slide 32</a:t>
                      </a: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r>
                        <a:rPr lang="en-GB" sz="1100" kern="1200" dirty="0">
                          <a:solidFill>
                            <a:schemeClr val="dk1"/>
                          </a:solidFill>
                          <a:effectLst/>
                          <a:latin typeface="MTN Brighter Sans" panose="00000500000000000000" pitchFamily="50" charset="0"/>
                          <a:ea typeface="+mn-ea"/>
                          <a:cs typeface="+mn-cs"/>
                        </a:rPr>
                        <a:t>Included in business rules slide</a:t>
                      </a:r>
                    </a:p>
                  </a:txBody>
                  <a:tcPr marL="6350" marR="6350" marT="0" marB="0"/>
                </a:tc>
                <a:extLst>
                  <a:ext uri="{0D108BD9-81ED-4DB2-BD59-A6C34878D82A}">
                    <a16:rowId xmlns:a16="http://schemas.microsoft.com/office/drawing/2014/main" val="2918517233"/>
                  </a:ext>
                </a:extLst>
              </a:tr>
              <a:tr h="0">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88</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SME SOHO/MICRO and Consumer customers bank account will be debited on 5th of every month </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dk1"/>
                          </a:solidFill>
                          <a:effectLst/>
                          <a:latin typeface="MTN Brighter Sans" panose="00000500000000000000" pitchFamily="50" charset="0"/>
                          <a:ea typeface="+mn-ea"/>
                          <a:cs typeface="+mn-cs"/>
                        </a:rPr>
                        <a:t>Included in business rules slide</a:t>
                      </a:r>
                    </a:p>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5271445"/>
                  </a:ext>
                </a:extLst>
              </a:tr>
            </a:tbl>
          </a:graphicData>
        </a:graphic>
      </p:graphicFrame>
    </p:spTree>
    <p:extLst>
      <p:ext uri="{BB962C8B-B14F-4D97-AF65-F5344CB8AC3E}">
        <p14:creationId xmlns:p14="http://schemas.microsoft.com/office/powerpoint/2010/main" val="290833439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73809" y="-78378"/>
            <a:ext cx="10306621" cy="809897"/>
          </a:xfrm>
          <a:prstGeom prst="rect">
            <a:avLst/>
          </a:prstGeom>
        </p:spPr>
        <p:txBody>
          <a:bodyPr/>
          <a:lstStyle>
            <a:lvl1pPr marL="0" indent="0" algn="l" defTabSz="914400" rtl="0" eaLnBrk="1" latinLnBrk="0" hangingPunct="1">
              <a:lnSpc>
                <a:spcPct val="90000"/>
              </a:lnSpc>
              <a:spcBef>
                <a:spcPct val="0"/>
              </a:spcBef>
              <a:buFont typeface="Arial" panose="020B0604020202020204" pitchFamily="34" charset="0"/>
              <a:buNone/>
              <a:defRPr sz="25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n-ZA" sz="4400" dirty="0">
                <a:solidFill>
                  <a:prstClr val="black"/>
                </a:solidFill>
                <a:latin typeface="Century Gothic"/>
              </a:rPr>
              <a:t>Requirement Traceability Matrix</a:t>
            </a:r>
            <a:endParaRPr kumimoji="0" lang="en-ZA" sz="4400" b="1" i="0" u="none" strike="noStrike" kern="1200" cap="none" spc="0" normalizeH="0" baseline="0" noProof="0" dirty="0">
              <a:ln>
                <a:noFill/>
              </a:ln>
              <a:solidFill>
                <a:prstClr val="black"/>
              </a:solidFill>
              <a:effectLst/>
              <a:uLnTx/>
              <a:uFillTx/>
              <a:latin typeface="Century Gothic"/>
              <a:ea typeface="+mj-ea"/>
              <a:cs typeface="+mj-cs"/>
            </a:endParaRPr>
          </a:p>
        </p:txBody>
      </p:sp>
      <p:graphicFrame>
        <p:nvGraphicFramePr>
          <p:cNvPr id="2" name="Table 1"/>
          <p:cNvGraphicFramePr>
            <a:graphicFrameLocks noGrp="1"/>
          </p:cNvGraphicFramePr>
          <p:nvPr>
            <p:extLst>
              <p:ext uri="{D42A27DB-BD31-4B8C-83A1-F6EECF244321}">
                <p14:modId xmlns:p14="http://schemas.microsoft.com/office/powerpoint/2010/main" val="104335932"/>
              </p:ext>
            </p:extLst>
          </p:nvPr>
        </p:nvGraphicFramePr>
        <p:xfrm>
          <a:off x="147768" y="1008566"/>
          <a:ext cx="11870423" cy="3797952"/>
        </p:xfrm>
        <a:graphic>
          <a:graphicData uri="http://schemas.openxmlformats.org/drawingml/2006/table">
            <a:tbl>
              <a:tblPr firstRow="1" firstCol="1" bandRow="1">
                <a:tableStyleId>{5C22544A-7EE6-4342-B048-85BDC9FD1C3A}</a:tableStyleId>
              </a:tblPr>
              <a:tblGrid>
                <a:gridCol w="655157">
                  <a:extLst>
                    <a:ext uri="{9D8B030D-6E8A-4147-A177-3AD203B41FA5}">
                      <a16:colId xmlns:a16="http://schemas.microsoft.com/office/drawing/2014/main" val="3238171227"/>
                    </a:ext>
                  </a:extLst>
                </a:gridCol>
                <a:gridCol w="3146482">
                  <a:extLst>
                    <a:ext uri="{9D8B030D-6E8A-4147-A177-3AD203B41FA5}">
                      <a16:colId xmlns:a16="http://schemas.microsoft.com/office/drawing/2014/main" val="1978845887"/>
                    </a:ext>
                  </a:extLst>
                </a:gridCol>
                <a:gridCol w="1815752">
                  <a:extLst>
                    <a:ext uri="{9D8B030D-6E8A-4147-A177-3AD203B41FA5}">
                      <a16:colId xmlns:a16="http://schemas.microsoft.com/office/drawing/2014/main" val="3738371866"/>
                    </a:ext>
                  </a:extLst>
                </a:gridCol>
                <a:gridCol w="2266950">
                  <a:extLst>
                    <a:ext uri="{9D8B030D-6E8A-4147-A177-3AD203B41FA5}">
                      <a16:colId xmlns:a16="http://schemas.microsoft.com/office/drawing/2014/main" val="1346648613"/>
                    </a:ext>
                  </a:extLst>
                </a:gridCol>
                <a:gridCol w="857250">
                  <a:extLst>
                    <a:ext uri="{9D8B030D-6E8A-4147-A177-3AD203B41FA5}">
                      <a16:colId xmlns:a16="http://schemas.microsoft.com/office/drawing/2014/main" val="3145291589"/>
                    </a:ext>
                  </a:extLst>
                </a:gridCol>
                <a:gridCol w="2009775">
                  <a:extLst>
                    <a:ext uri="{9D8B030D-6E8A-4147-A177-3AD203B41FA5}">
                      <a16:colId xmlns:a16="http://schemas.microsoft.com/office/drawing/2014/main" val="3968964847"/>
                    </a:ext>
                  </a:extLst>
                </a:gridCol>
                <a:gridCol w="1119057">
                  <a:extLst>
                    <a:ext uri="{9D8B030D-6E8A-4147-A177-3AD203B41FA5}">
                      <a16:colId xmlns:a16="http://schemas.microsoft.com/office/drawing/2014/main" val="4017003011"/>
                    </a:ext>
                  </a:extLst>
                </a:gridCol>
              </a:tblGrid>
              <a:tr h="486172">
                <a:tc>
                  <a:txBody>
                    <a:bodyPr/>
                    <a:lstStyle/>
                    <a:p>
                      <a:pPr algn="ctr">
                        <a:spcAft>
                          <a:spcPts val="0"/>
                        </a:spcAft>
                      </a:pPr>
                      <a:r>
                        <a:rPr lang="en-US" sz="1100">
                          <a:effectLst/>
                          <a:latin typeface="MTN Brighter Sans" panose="00000500000000000000" pitchFamily="50" charset="0"/>
                        </a:rPr>
                        <a:t>URS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User Requirement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Specification  </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Section 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SD Functional</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Requirement</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a:t>
                      </a:r>
                      <a:endParaRPr lang="en-GB" sz="1200">
                        <a:effectLst/>
                        <a:latin typeface="MTN Brighter Sans" panose="00000500000000000000" pitchFamily="50" charset="0"/>
                      </a:endParaRPr>
                    </a:p>
                    <a:p>
                      <a:pPr algn="ctr">
                        <a:spcAft>
                          <a:spcPts val="0"/>
                        </a:spcAft>
                      </a:pPr>
                      <a:r>
                        <a:rPr lang="en-US" sz="1100">
                          <a:effectLst/>
                          <a:latin typeface="MTN Brighter Sans" panose="00000500000000000000" pitchFamily="50" charset="0"/>
                        </a:rPr>
                        <a:t>ID</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Use Case Description</a:t>
                      </a:r>
                      <a:endParaRPr lang="en-GB" sz="1200">
                        <a:effectLst/>
                        <a:latin typeface="MTN Brighter Sans" panose="00000500000000000000" pitchFamily="50" charset="0"/>
                        <a:ea typeface="Times New Roman" panose="02020603050405020304" pitchFamily="18" charset="0"/>
                      </a:endParaRPr>
                    </a:p>
                  </a:txBody>
                  <a:tcPr marL="6350" marR="6350" marT="0" marB="0"/>
                </a:tc>
                <a:tc>
                  <a:txBody>
                    <a:bodyPr/>
                    <a:lstStyle/>
                    <a:p>
                      <a:pPr algn="ctr">
                        <a:spcAft>
                          <a:spcPts val="0"/>
                        </a:spcAft>
                      </a:pPr>
                      <a:r>
                        <a:rPr lang="en-US" sz="1100">
                          <a:effectLst/>
                          <a:latin typeface="MTN Brighter Sans" panose="00000500000000000000" pitchFamily="50" charset="0"/>
                        </a:rPr>
                        <a:t>Additional Comments</a:t>
                      </a:r>
                      <a:endParaRPr lang="en-GB" sz="1200">
                        <a:effectLst/>
                        <a:latin typeface="MTN Brighter Sans" panose="00000500000000000000" pitchFamily="50" charset="0"/>
                        <a:ea typeface="Times New Roman" panose="02020603050405020304" pitchFamily="18" charset="0"/>
                      </a:endParaRPr>
                    </a:p>
                  </a:txBody>
                  <a:tcPr marL="6350" marR="6350" marT="0" marB="0"/>
                </a:tc>
                <a:extLst>
                  <a:ext uri="{0D108BD9-81ED-4DB2-BD59-A6C34878D82A}">
                    <a16:rowId xmlns:a16="http://schemas.microsoft.com/office/drawing/2014/main" val="2168265283"/>
                  </a:ext>
                </a:extLst>
              </a:tr>
              <a:tr h="711777">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89</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Where there is a delay in bill run, customer’s grace period will be extended / reviewed by the same number of days for SME SOHO/MICRO and Consumer customers.</a:t>
                      </a:r>
                    </a:p>
                  </a:txBody>
                  <a:tcPr marL="73025" marR="73025" anchor="ctr"/>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prstClr val="black"/>
                          </a:solidFill>
                          <a:effectLst/>
                          <a:uLnTx/>
                          <a:uFillTx/>
                          <a:latin typeface="MTN Brighter Sans" panose="00000500000000000000" pitchFamily="50" charset="0"/>
                          <a:ea typeface="+mn-ea"/>
                          <a:cs typeface="+mn-cs"/>
                        </a:rPr>
                        <a:t>Included in business rules slide</a:t>
                      </a:r>
                      <a:endParaRPr kumimoji="0" lang="en-GB" sz="11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285655930"/>
                  </a:ext>
                </a:extLst>
              </a:tr>
              <a:tr h="316515">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90</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Large Enterprise, SME-Medium and SME Small customers that opted for direct debit will received debit notification on 8th of every month</a:t>
                      </a: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prstClr val="black"/>
                          </a:solidFill>
                          <a:effectLst/>
                          <a:uLnTx/>
                          <a:uFillTx/>
                          <a:latin typeface="MTN Brighter Sans" panose="00000500000000000000" pitchFamily="50" charset="0"/>
                          <a:ea typeface="+mn-ea"/>
                          <a:cs typeface="+mn-cs"/>
                        </a:rPr>
                        <a:t>Included in business rules slide</a:t>
                      </a:r>
                      <a:endParaRPr kumimoji="0" lang="en-GB" sz="11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3760475647"/>
                  </a:ext>
                </a:extLst>
              </a:tr>
              <a:tr h="53395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91</a:t>
                      </a:r>
                    </a:p>
                  </a:txBody>
                  <a:tcPr marL="6350" marR="6350" marT="0" marB="0"/>
                </a:tc>
                <a:tc>
                  <a:txBody>
                    <a:bodyPr/>
                    <a:lstStyle/>
                    <a:p>
                      <a:pPr algn="ctr"/>
                      <a:r>
                        <a:rPr lang="en-US" sz="1100" kern="1200" dirty="0">
                          <a:solidFill>
                            <a:schemeClr val="dk1"/>
                          </a:solidFill>
                          <a:latin typeface="MTN Brighter Sans" panose="00000500000000000000" pitchFamily="50" charset="0"/>
                          <a:ea typeface="+mn-ea"/>
                          <a:cs typeface="+mn-cs"/>
                        </a:rPr>
                        <a:t>Large Enterprise, SME-Medium and SME Small customers that opted for direct debit bank account will be debited on 10th of every month</a:t>
                      </a:r>
                      <a:endParaRPr lang="en-GB" sz="1100" kern="1200" dirty="0">
                        <a:solidFill>
                          <a:schemeClr val="dk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a:ln>
                            <a:noFill/>
                          </a:ln>
                          <a:solidFill>
                            <a:prstClr val="black"/>
                          </a:solidFill>
                          <a:effectLst/>
                          <a:uLnTx/>
                          <a:uFillTx/>
                          <a:latin typeface="MTN Brighter Sans" panose="00000500000000000000" pitchFamily="50" charset="0"/>
                          <a:ea typeface="+mn-ea"/>
                          <a:cs typeface="+mn-cs"/>
                        </a:rPr>
                        <a:t>Included in business rules slide</a:t>
                      </a:r>
                      <a:endParaRPr kumimoji="0" lang="en-GB" sz="11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mn-cs"/>
                      </a:endParaRPr>
                    </a:p>
                  </a:txBody>
                  <a:tcPr marL="6350" marR="6350" marT="0" marB="0"/>
                </a:tc>
                <a:extLst>
                  <a:ext uri="{0D108BD9-81ED-4DB2-BD59-A6C34878D82A}">
                    <a16:rowId xmlns:a16="http://schemas.microsoft.com/office/drawing/2014/main" val="4132833989"/>
                  </a:ext>
                </a:extLst>
              </a:tr>
              <a:tr h="225679">
                <a:tc>
                  <a:txBody>
                    <a:bodyPr/>
                    <a:lstStyle/>
                    <a:p>
                      <a:pPr algn="ctr">
                        <a:spcAft>
                          <a:spcPts val="0"/>
                        </a:spcAft>
                      </a:pPr>
                      <a:r>
                        <a:rPr lang="en-GB" sz="1100" b="1" kern="1200" dirty="0">
                          <a:solidFill>
                            <a:schemeClr val="lt1"/>
                          </a:solidFill>
                          <a:effectLst/>
                          <a:latin typeface="MTN Brighter Sans" panose="00000500000000000000" pitchFamily="50" charset="0"/>
                          <a:ea typeface="+mn-ea"/>
                          <a:cs typeface="+mn-cs"/>
                        </a:rPr>
                        <a:t>UR 92</a:t>
                      </a:r>
                    </a:p>
                  </a:txBody>
                  <a:tcPr marL="6350" marR="6350" marT="0" marB="0"/>
                </a:tc>
                <a:tc>
                  <a:txBody>
                    <a:bodyPr/>
                    <a:lstStyle/>
                    <a:p>
                      <a:pPr marL="0" marR="0" algn="ctr">
                        <a:lnSpc>
                          <a:spcPct val="107000"/>
                        </a:lnSpc>
                        <a:spcBef>
                          <a:spcPts val="0"/>
                        </a:spcBef>
                        <a:spcAft>
                          <a:spcPts val="0"/>
                        </a:spcAft>
                      </a:pPr>
                      <a:r>
                        <a:rPr lang="en-US" sz="1100" kern="1200" dirty="0">
                          <a:solidFill>
                            <a:schemeClr val="dk1"/>
                          </a:solidFill>
                          <a:latin typeface="MTN Brighter Sans" panose="00000500000000000000" pitchFamily="50" charset="0"/>
                          <a:ea typeface="+mn-ea"/>
                          <a:cs typeface="+mn-cs"/>
                        </a:rPr>
                        <a:t>Where there is a delay in bill run, customer’s grace period will be extended / reviewed by the same number of days for Large Enterprise, SME-Medium and SME Small customers</a:t>
                      </a:r>
                    </a:p>
                  </a:txBody>
                  <a:tcPr marL="73025" marR="73025"/>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latin typeface="MTN Brighter Sans" panose="00000500000000000000" pitchFamily="50" charset="0"/>
                        <a:ea typeface="+mn-ea"/>
                        <a:cs typeface="+mn-cs"/>
                      </a:endParaRPr>
                    </a:p>
                  </a:txBody>
                  <a:tcPr marL="6350" marR="6350" marT="0" marB="0"/>
                </a:tc>
                <a:tc>
                  <a:txBody>
                    <a:bodyPr/>
                    <a:lstStyle/>
                    <a:p>
                      <a:pPr algn="ctr">
                        <a:spcAft>
                          <a:spcPts val="0"/>
                        </a:spcAft>
                      </a:pPr>
                      <a:endParaRPr lang="en-GB" sz="1100" kern="1200" dirty="0">
                        <a:solidFill>
                          <a:schemeClr val="dk1"/>
                        </a:solidFill>
                        <a:effectLst/>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MTN Brighter Sans" panose="00000500000000000000" pitchFamily="50" charset="0"/>
                        <a:ea typeface="+mn-ea"/>
                        <a:cs typeface="+mn-cs"/>
                      </a:endParaRPr>
                    </a:p>
                  </a:txBody>
                  <a:tcPr marL="6350" marR="6350" marT="0" marB="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0" i="0" u="none" strike="noStrike" kern="1200" cap="none" spc="0" normalizeH="0" baseline="0" noProof="0" dirty="0">
                          <a:ln>
                            <a:noFill/>
                          </a:ln>
                          <a:solidFill>
                            <a:prstClr val="black"/>
                          </a:solidFill>
                          <a:effectLst/>
                          <a:uLnTx/>
                          <a:uFillTx/>
                          <a:latin typeface="MTN Brighter Sans" panose="00000500000000000000" pitchFamily="50" charset="0"/>
                          <a:ea typeface="+mn-ea"/>
                          <a:cs typeface="+mn-cs"/>
                        </a:rPr>
                        <a:t>Included in business rules slide</a:t>
                      </a:r>
                    </a:p>
                  </a:txBody>
                  <a:tcPr marL="6350" marR="6350" marT="0" marB="0"/>
                </a:tc>
                <a:extLst>
                  <a:ext uri="{0D108BD9-81ED-4DB2-BD59-A6C34878D82A}">
                    <a16:rowId xmlns:a16="http://schemas.microsoft.com/office/drawing/2014/main" val="543217568"/>
                  </a:ext>
                </a:extLst>
              </a:tr>
            </a:tbl>
          </a:graphicData>
        </a:graphic>
      </p:graphicFrame>
    </p:spTree>
    <p:extLst>
      <p:ext uri="{BB962C8B-B14F-4D97-AF65-F5344CB8AC3E}">
        <p14:creationId xmlns:p14="http://schemas.microsoft.com/office/powerpoint/2010/main" val="304780440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704556" y="875533"/>
            <a:ext cx="11092557" cy="5290456"/>
          </a:xfrm>
        </p:spPr>
        <p:txBody>
          <a:bodyPr/>
          <a:lstStyle/>
          <a:p>
            <a:r>
              <a:rPr lang="en-US" sz="2800" b="1" i="0" dirty="0">
                <a:latin typeface="MTN Brighter Sans" panose="00000500000000000000" pitchFamily="50" charset="0"/>
              </a:rPr>
              <a:t>APPROVALS</a:t>
            </a:r>
          </a:p>
          <a:p>
            <a:endParaRPr lang="en-US" b="1" i="0" dirty="0">
              <a:latin typeface="MTN Brighter Sans" panose="00000500000000000000" pitchFamily="50" charset="0"/>
            </a:endParaRPr>
          </a:p>
          <a:p>
            <a:endParaRPr lang="en-US" b="1" i="0" dirty="0">
              <a:latin typeface="MTN Brighter Sans" panose="00000500000000000000" pitchFamily="50" charset="0"/>
            </a:endParaRPr>
          </a:p>
          <a:p>
            <a:endParaRPr lang="en-US" b="1" i="0" dirty="0">
              <a:latin typeface="MTN Brighter Sans" panose="00000500000000000000" pitchFamily="50"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85861397"/>
              </p:ext>
            </p:extLst>
          </p:nvPr>
        </p:nvGraphicFramePr>
        <p:xfrm>
          <a:off x="704556" y="1833985"/>
          <a:ext cx="10607040" cy="2103120"/>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3174303286"/>
                    </a:ext>
                  </a:extLst>
                </a:gridCol>
                <a:gridCol w="3749040">
                  <a:extLst>
                    <a:ext uri="{9D8B030D-6E8A-4147-A177-3AD203B41FA5}">
                      <a16:colId xmlns:a16="http://schemas.microsoft.com/office/drawing/2014/main" val="4067400398"/>
                    </a:ext>
                  </a:extLst>
                </a:gridCol>
                <a:gridCol w="2011680">
                  <a:extLst>
                    <a:ext uri="{9D8B030D-6E8A-4147-A177-3AD203B41FA5}">
                      <a16:colId xmlns:a16="http://schemas.microsoft.com/office/drawing/2014/main" val="3070607364"/>
                    </a:ext>
                  </a:extLst>
                </a:gridCol>
                <a:gridCol w="2103120">
                  <a:extLst>
                    <a:ext uri="{9D8B030D-6E8A-4147-A177-3AD203B41FA5}">
                      <a16:colId xmlns:a16="http://schemas.microsoft.com/office/drawing/2014/main" val="3425032137"/>
                    </a:ext>
                  </a:extLst>
                </a:gridCol>
              </a:tblGrid>
              <a:tr h="525780">
                <a:tc>
                  <a:txBody>
                    <a:bodyPr/>
                    <a:lstStyle/>
                    <a:p>
                      <a:r>
                        <a:rPr lang="en-GB" dirty="0">
                          <a:solidFill>
                            <a:schemeClr val="tx1"/>
                          </a:solidFill>
                          <a:latin typeface="MTN Brighter Sans" panose="00000500000000000000" pitchFamily="50" charset="0"/>
                        </a:rPr>
                        <a:t>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dirty="0">
                          <a:solidFill>
                            <a:schemeClr val="tx1"/>
                          </a:solidFill>
                          <a:latin typeface="MTN Brighter Sans" panose="00000500000000000000" pitchFamily="50" charset="0"/>
                        </a:rPr>
                        <a:t>REPRESENTING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a:solidFill>
                            <a:schemeClr val="tx1"/>
                          </a:solidFill>
                          <a:latin typeface="MTN Brighter Sans" panose="00000500000000000000" pitchFamily="50" charset="0"/>
                        </a:rPr>
                        <a:t>SIGNATURE</a:t>
                      </a:r>
                      <a:endParaRPr lang="en-GB" dirty="0">
                        <a:solidFill>
                          <a:schemeClr val="tx1"/>
                        </a:solidFill>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r>
                        <a:rPr lang="en-GB" dirty="0">
                          <a:solidFill>
                            <a:schemeClr val="tx1"/>
                          </a:solidFill>
                          <a:latin typeface="MTN Brighter Sans" panose="00000500000000000000" pitchFamily="50" charset="0"/>
                        </a:rPr>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11340135"/>
                  </a:ext>
                </a:extLst>
              </a:tr>
              <a:tr h="525780">
                <a:tc>
                  <a:txBody>
                    <a:bodyPr/>
                    <a:lstStyle/>
                    <a:p>
                      <a:r>
                        <a:rPr lang="en-GB" dirty="0">
                          <a:latin typeface="MTN Brighter Sans" panose="00000500000000000000" pitchFamily="50" charset="0"/>
                        </a:rPr>
                        <a:t>Oluseye Oyede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i="0">
                          <a:latin typeface="MTN Brighter Sans" panose="00000500000000000000" pitchFamily="50" charset="0"/>
                        </a:rPr>
                        <a:t>IT Solution</a:t>
                      </a:r>
                      <a:r>
                        <a:rPr lang="en-GB" i="0" baseline="0">
                          <a:latin typeface="MTN Brighter Sans" panose="00000500000000000000" pitchFamily="50" charset="0"/>
                        </a:rPr>
                        <a:t> </a:t>
                      </a:r>
                      <a:r>
                        <a:rPr lang="en-GB" i="0" dirty="0">
                          <a:latin typeface="MTN Brighter Sans" panose="00000500000000000000" pitchFamily="50" charset="0"/>
                        </a:rPr>
                        <a:t>Design</a:t>
                      </a:r>
                      <a:r>
                        <a:rPr lang="en-GB" i="0" baseline="0" dirty="0">
                          <a:latin typeface="MTN Brighter Sans" panose="00000500000000000000" pitchFamily="50" charset="0"/>
                        </a:rPr>
                        <a:t> &amp; Integration</a:t>
                      </a:r>
                      <a:endParaRPr lang="en-GB" i="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77526073"/>
                  </a:ext>
                </a:extLst>
              </a:tr>
              <a:tr h="525780">
                <a:tc>
                  <a:txBody>
                    <a:bodyPr/>
                    <a:lstStyle/>
                    <a:p>
                      <a:r>
                        <a:rPr lang="en-GB" sz="1800" dirty="0">
                          <a:latin typeface="MTN Brighter Sans" panose="00000500000000000000" pitchFamily="50" charset="0"/>
                        </a:rPr>
                        <a:t>Lukumon Balogun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0" dirty="0">
                          <a:latin typeface="MTN Brighter Sans" panose="00000500000000000000" pitchFamily="50" charset="0"/>
                        </a:rPr>
                        <a:t>IT Ent</a:t>
                      </a:r>
                      <a:r>
                        <a:rPr lang="en-GB" i="0">
                          <a:latin typeface="MTN Brighter Sans" panose="00000500000000000000" pitchFamily="50" charset="0"/>
                        </a:rPr>
                        <a:t>.</a:t>
                      </a:r>
                      <a:r>
                        <a:rPr lang="en-GB" i="0" baseline="0">
                          <a:latin typeface="MTN Brighter Sans" panose="00000500000000000000" pitchFamily="50" charset="0"/>
                        </a:rPr>
                        <a:t> Architecture </a:t>
                      </a:r>
                      <a:r>
                        <a:rPr lang="en-GB" i="0" baseline="0" dirty="0">
                          <a:latin typeface="MTN Brighter Sans" panose="00000500000000000000" pitchFamily="50" charset="0"/>
                        </a:rPr>
                        <a:t>&amp; Planning</a:t>
                      </a:r>
                      <a:endParaRPr lang="en-GB" i="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66384863"/>
                  </a:ext>
                </a:extLst>
              </a:tr>
              <a:tr h="525780">
                <a:tc>
                  <a:txBody>
                    <a:bodyPr/>
                    <a:lstStyle/>
                    <a:p>
                      <a:r>
                        <a:rPr lang="en-GB">
                          <a:latin typeface="MTN Brighter Sans" panose="00000500000000000000" pitchFamily="50" charset="0"/>
                        </a:rPr>
                        <a:t>Ijeoma Duru</a:t>
                      </a:r>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GB" i="0" dirty="0">
                          <a:latin typeface="MTN Brighter Sans" panose="00000500000000000000" pitchFamily="50" charset="0"/>
                        </a:rPr>
                        <a:t>IT QA &amp;</a:t>
                      </a:r>
                      <a:r>
                        <a:rPr lang="en-GB" i="0" baseline="0" dirty="0">
                          <a:latin typeface="MTN Brighter Sans" panose="00000500000000000000" pitchFamily="50" charset="0"/>
                        </a:rPr>
                        <a:t> Compliance</a:t>
                      </a:r>
                      <a:endParaRPr lang="en-GB" i="0"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MTN Brighter Sans" panose="00000500000000000000" pitchFamily="50"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8118102"/>
                  </a:ext>
                </a:extLst>
              </a:tr>
            </a:tbl>
          </a:graphicData>
        </a:graphic>
      </p:graphicFrame>
    </p:spTree>
    <p:extLst>
      <p:ext uri="{BB962C8B-B14F-4D97-AF65-F5344CB8AC3E}">
        <p14:creationId xmlns:p14="http://schemas.microsoft.com/office/powerpoint/2010/main" val="336439099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5442965"/>
      </p:ext>
    </p:extLst>
  </p:cSld>
  <p:clrMapOvr>
    <a:masterClrMapping/>
  </p:clrMapOvr>
</p:sld>
</file>

<file path=ppt/theme/theme1.xml><?xml version="1.0" encoding="utf-8"?>
<a:theme xmlns:a="http://schemas.openxmlformats.org/drawingml/2006/main" name="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10.xml><?xml version="1.0" encoding="utf-8"?>
<a:theme xmlns:a="http://schemas.openxmlformats.org/drawingml/2006/main" name="9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11.xml><?xml version="1.0" encoding="utf-8"?>
<a:theme xmlns:a="http://schemas.openxmlformats.org/drawingml/2006/main" name="3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12.xml><?xml version="1.0" encoding="utf-8"?>
<a:theme xmlns:a="http://schemas.openxmlformats.org/drawingml/2006/main" name="10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13.xml><?xml version="1.0" encoding="utf-8"?>
<a:theme xmlns:a="http://schemas.openxmlformats.org/drawingml/2006/main" name="4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14.xml><?xml version="1.0" encoding="utf-8"?>
<a:theme xmlns:a="http://schemas.openxmlformats.org/drawingml/2006/main" name="12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15.xml><?xml version="1.0" encoding="utf-8"?>
<a:theme xmlns:a="http://schemas.openxmlformats.org/drawingml/2006/main" name="5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16.xml><?xml version="1.0" encoding="utf-8"?>
<a:theme xmlns:a="http://schemas.openxmlformats.org/drawingml/2006/main" name="6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17.xml><?xml version="1.0" encoding="utf-8"?>
<a:theme xmlns:a="http://schemas.openxmlformats.org/drawingml/2006/main" name="14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18.xml><?xml version="1.0" encoding="utf-8"?>
<a:theme xmlns:a="http://schemas.openxmlformats.org/drawingml/2006/main" name="7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19.xml><?xml version="1.0" encoding="utf-8"?>
<a:theme xmlns:a="http://schemas.openxmlformats.org/drawingml/2006/main" name="8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2.xml><?xml version="1.0" encoding="utf-8"?>
<a:theme xmlns:a="http://schemas.openxmlformats.org/drawingml/2006/main" name="1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20.xml><?xml version="1.0" encoding="utf-8"?>
<a:theme xmlns:a="http://schemas.openxmlformats.org/drawingml/2006/main" name="16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21.xml><?xml version="1.0" encoding="utf-8"?>
<a:theme xmlns:a="http://schemas.openxmlformats.org/drawingml/2006/main" name="Titles">
  <a:themeElements>
    <a:clrScheme name="MTN">
      <a:dk1>
        <a:sysClr val="windowText" lastClr="000000"/>
      </a:dk1>
      <a:lt1>
        <a:srgbClr val="FFFFFF"/>
      </a:lt1>
      <a:dk2>
        <a:srgbClr val="000000"/>
      </a:dk2>
      <a:lt2>
        <a:srgbClr val="FFFFFF"/>
      </a:lt2>
      <a:accent1>
        <a:srgbClr val="FFCB05"/>
      </a:accent1>
      <a:accent2>
        <a:srgbClr val="666666"/>
      </a:accent2>
      <a:accent3>
        <a:srgbClr val="00678F"/>
      </a:accent3>
      <a:accent4>
        <a:srgbClr val="000000"/>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TN BRIGHT PPT [Read-Only]" id="{611E8146-34F0-4094-ADE4-D041B2DC2A49}" vid="{9C25F874-D354-44D4-AD76-8D34DAFFFFD2}"/>
    </a:ext>
  </a:extLst>
</a:theme>
</file>

<file path=ppt/theme/theme22.xml><?xml version="1.0" encoding="utf-8"?>
<a:theme xmlns:a="http://schemas.openxmlformats.org/drawingml/2006/main" name="3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sz="1200" dirty="0" smtClean="0">
            <a:latin typeface="MTN Brighter Sans" panose="00000500000000000000" pitchFamily="50" charset="0"/>
          </a:defRPr>
        </a:defPPr>
      </a:lstStyle>
    </a:tx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3.xml><?xml version="1.0" encoding="utf-8"?>
<a:theme xmlns:a="http://schemas.openxmlformats.org/drawingml/2006/main" name="2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4.xml><?xml version="1.0" encoding="utf-8"?>
<a:theme xmlns:a="http://schemas.openxmlformats.org/drawingml/2006/main" name="4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5.xml><?xml version="1.0" encoding="utf-8"?>
<a:theme xmlns:a="http://schemas.openxmlformats.org/drawingml/2006/main" name="5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6.xml><?xml version="1.0" encoding="utf-8"?>
<a:theme xmlns:a="http://schemas.openxmlformats.org/drawingml/2006/main" name="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7.xml><?xml version="1.0" encoding="utf-8"?>
<a:theme xmlns:a="http://schemas.openxmlformats.org/drawingml/2006/main" name="6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ppt/theme/theme8.xml><?xml version="1.0" encoding="utf-8"?>
<a:theme xmlns:a="http://schemas.openxmlformats.org/drawingml/2006/main" name="2_Oval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A6D283B9-CF9D-460B-911A-8C3607BBAB00}"/>
    </a:ext>
  </a:extLst>
</a:theme>
</file>

<file path=ppt/theme/theme9.xml><?xml version="1.0" encoding="utf-8"?>
<a:theme xmlns:a="http://schemas.openxmlformats.org/drawingml/2006/main" name="8_Top arch">
  <a:themeElements>
    <a:clrScheme name="MTN">
      <a:dk1>
        <a:sysClr val="windowText" lastClr="000000"/>
      </a:dk1>
      <a:lt1>
        <a:srgbClr val="FFFFFF"/>
      </a:lt1>
      <a:dk2>
        <a:srgbClr val="000000"/>
      </a:dk2>
      <a:lt2>
        <a:srgbClr val="FFFFFF"/>
      </a:lt2>
      <a:accent1>
        <a:srgbClr val="FFCB05"/>
      </a:accent1>
      <a:accent2>
        <a:srgbClr val="666666"/>
      </a:accent2>
      <a:accent3>
        <a:srgbClr val="000000"/>
      </a:accent3>
      <a:accent4>
        <a:srgbClr val="00678F"/>
      </a:accent4>
      <a:accent5>
        <a:srgbClr val="999999"/>
      </a:accent5>
      <a:accent6>
        <a:srgbClr val="FF0000"/>
      </a:accent6>
      <a:hlink>
        <a:srgbClr val="00678F"/>
      </a:hlink>
      <a:folHlink>
        <a:srgbClr val="666666"/>
      </a:folHlink>
    </a:clrScheme>
    <a:fontScheme name="Custom 5">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TN BRIGHT PPT [Read-Only]" id="{611E8146-34F0-4094-ADE4-D041B2DC2A49}" vid="{BD65C3D5-DCC3-45E1-9661-D6D19346D42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8352942BA84D4A8CB698D0AD7B54DB" ma:contentTypeVersion="14" ma:contentTypeDescription="Create a new document." ma:contentTypeScope="" ma:versionID="efbde5e028dae47dfe44e3f7ef6ea856">
  <xsd:schema xmlns:xsd="http://www.w3.org/2001/XMLSchema" xmlns:xs="http://www.w3.org/2001/XMLSchema" xmlns:p="http://schemas.microsoft.com/office/2006/metadata/properties" xmlns:ns3="a75780ce-125f-4e8f-85f2-6461ed8c9272" xmlns:ns4="e09ec5aa-8326-4e6f-9801-2d83b0ebe85b" targetNamespace="http://schemas.microsoft.com/office/2006/metadata/properties" ma:root="true" ma:fieldsID="dc40b5421b4d9ede7d825e5761fed88a" ns3:_="" ns4:_="">
    <xsd:import namespace="a75780ce-125f-4e8f-85f2-6461ed8c9272"/>
    <xsd:import namespace="e09ec5aa-8326-4e6f-9801-2d83b0ebe85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4:SharedWithUsers" minOccurs="0"/>
                <xsd:element ref="ns4:SharedWithDetails" minOccurs="0"/>
                <xsd:element ref="ns4:SharingHintHash"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5780ce-125f-4e8f-85f2-6461ed8c92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09ec5aa-8326-4e6f-9801-2d83b0ebe85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D3EC89B-B22B-42CD-8C48-7EC00D7A1F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5780ce-125f-4e8f-85f2-6461ed8c9272"/>
    <ds:schemaRef ds:uri="e09ec5aa-8326-4e6f-9801-2d83b0ebe85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0C33C-2BE0-4D2A-AC1D-9B55AE1C3B50}">
  <ds:schemaRefs>
    <ds:schemaRef ds:uri="http://schemas.microsoft.com/sharepoint/v3/contenttype/forms"/>
  </ds:schemaRefs>
</ds:datastoreItem>
</file>

<file path=customXml/itemProps3.xml><?xml version="1.0" encoding="utf-8"?>
<ds:datastoreItem xmlns:ds="http://schemas.openxmlformats.org/officeDocument/2006/customXml" ds:itemID="{A24E8719-E1A7-4341-B5B5-BF1BC69306B9}">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59066</TotalTime>
  <Words>11599</Words>
  <Application>Microsoft Office PowerPoint</Application>
  <PresentationFormat>Widescreen</PresentationFormat>
  <Paragraphs>1891</Paragraphs>
  <Slides>97</Slides>
  <Notes>0</Notes>
  <HiddenSlides>0</HiddenSlides>
  <MMClips>0</MMClips>
  <ScaleCrop>false</ScaleCrop>
  <HeadingPairs>
    <vt:vector size="8" baseType="variant">
      <vt:variant>
        <vt:lpstr>Fonts Used</vt:lpstr>
      </vt:variant>
      <vt:variant>
        <vt:i4>9</vt:i4>
      </vt:variant>
      <vt:variant>
        <vt:lpstr>Theme</vt:lpstr>
      </vt:variant>
      <vt:variant>
        <vt:i4>22</vt:i4>
      </vt:variant>
      <vt:variant>
        <vt:lpstr>Embedded OLE Servers</vt:lpstr>
      </vt:variant>
      <vt:variant>
        <vt:i4>1</vt:i4>
      </vt:variant>
      <vt:variant>
        <vt:lpstr>Slide Titles</vt:lpstr>
      </vt:variant>
      <vt:variant>
        <vt:i4>97</vt:i4>
      </vt:variant>
    </vt:vector>
  </HeadingPairs>
  <TitlesOfParts>
    <vt:vector size="129" baseType="lpstr">
      <vt:lpstr>Arial</vt:lpstr>
      <vt:lpstr>Calibri</vt:lpstr>
      <vt:lpstr>Century Gothic</vt:lpstr>
      <vt:lpstr>MTN Brighter Sans</vt:lpstr>
      <vt:lpstr>MTN Brighter Sans Bold</vt:lpstr>
      <vt:lpstr>MTN Brighter Sans ExtraBold</vt:lpstr>
      <vt:lpstr>MTN Brighter Sans Light</vt:lpstr>
      <vt:lpstr>Myriad Pro</vt:lpstr>
      <vt:lpstr>Verdana</vt:lpstr>
      <vt:lpstr>Top arch</vt:lpstr>
      <vt:lpstr>1_Top arch</vt:lpstr>
      <vt:lpstr>2_Top arch</vt:lpstr>
      <vt:lpstr>4_Top arch</vt:lpstr>
      <vt:lpstr>5_Top arch</vt:lpstr>
      <vt:lpstr>Oval Arch</vt:lpstr>
      <vt:lpstr>6_Top arch</vt:lpstr>
      <vt:lpstr>2_Oval Arch</vt:lpstr>
      <vt:lpstr>8_Top arch</vt:lpstr>
      <vt:lpstr>9_Top arch</vt:lpstr>
      <vt:lpstr>3_Oval Arch</vt:lpstr>
      <vt:lpstr>10_Top arch</vt:lpstr>
      <vt:lpstr>4_Oval Arch</vt:lpstr>
      <vt:lpstr>12_Top arch</vt:lpstr>
      <vt:lpstr>5_Oval Arch</vt:lpstr>
      <vt:lpstr>6_Oval Arch</vt:lpstr>
      <vt:lpstr>14_Top arch</vt:lpstr>
      <vt:lpstr>7_Oval Arch</vt:lpstr>
      <vt:lpstr>8_Oval Arch</vt:lpstr>
      <vt:lpstr>16_Top arch</vt:lpstr>
      <vt:lpstr>Titles</vt:lpstr>
      <vt:lpstr>3_Top arch</vt:lpstr>
      <vt:lpstr>Document</vt:lpstr>
      <vt:lpstr>PowerPoint Presentation</vt:lpstr>
      <vt:lpstr>PowerPoint Presentation</vt:lpstr>
      <vt:lpstr>PowerPoint Presentation</vt:lpstr>
      <vt:lpstr>PowerPoint Presentation</vt:lpstr>
      <vt:lpstr>PowerPoint Presentation</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Stories and Acceptance  Criteria</vt:lpstr>
      <vt:lpstr>User Stories</vt:lpstr>
      <vt:lpstr>User Stories</vt:lpstr>
      <vt:lpstr>User Stories</vt:lpstr>
      <vt:lpstr>User Stories</vt:lpstr>
      <vt:lpstr>User Stories</vt:lpstr>
      <vt:lpstr>User Stories</vt:lpstr>
      <vt:lpstr>User Stories</vt:lpstr>
      <vt:lpstr>User Stories</vt:lpstr>
      <vt:lpstr>User Stories</vt:lpstr>
      <vt:lpstr>User Stories</vt:lpstr>
      <vt:lpstr>User Stories</vt:lpstr>
      <vt:lpstr>User Stories</vt:lpstr>
      <vt:lpstr>User Stories</vt:lpstr>
      <vt:lpstr>User Stories</vt:lpstr>
      <vt:lpstr>Business Rules</vt:lpstr>
      <vt:lpstr>User Stories</vt:lpstr>
      <vt:lpstr>INTEGRATION ARCHITECTURE</vt:lpstr>
      <vt:lpstr>PowerPoint Presentation</vt:lpstr>
      <vt:lpstr>Sequence Diagrams</vt:lpstr>
      <vt:lpstr>UC 1A: NextGen, MyMTNWeb opt in Flow (Existing card)</vt:lpstr>
      <vt:lpstr>UC 1A: NextGen, MyMTNWeb opt in Flow (A new card)</vt:lpstr>
      <vt:lpstr>UC 1B: Zigi opt in Flow (Existing card)</vt:lpstr>
      <vt:lpstr>UC 1B: Zigi opt in Flow (New card)</vt:lpstr>
      <vt:lpstr>UC 1C: Walk in opt in Flow (Existing Card)-</vt:lpstr>
      <vt:lpstr>UC 1C: Walk in opt in Flow (New Card)</vt:lpstr>
      <vt:lpstr>Add/Delete tokenized Card(s) - DESIGN SEQUENCE DIAGRAM</vt:lpstr>
      <vt:lpstr>MyMTNApp, MyMTNWeb opt out Flow</vt:lpstr>
      <vt:lpstr>Zigi opt out Flow</vt:lpstr>
      <vt:lpstr>Walk in opt out Flow- DESIGN SEQUENCE DIAGRAM</vt:lpstr>
      <vt:lpstr>Bill/Invoice generation, Full bill payment, Clear impacted invoice, Notification -DESIGN SEQUENCE DIAGRAM</vt:lpstr>
      <vt:lpstr>Bill/Invoice generation, Failed bill Payment, Alert notifications on no funds, invoice adjustment, Notification   -DESIGN SEQUENCE DIAGRAM</vt:lpstr>
      <vt:lpstr>View payment history -DESIGN SEQUEN DIAGRAM</vt:lpstr>
      <vt:lpstr>Open invoice Payment-DESIGN SEQUEN DIAGRAM</vt:lpstr>
      <vt:lpstr>Survey/Customer’s feedback -DESIGN SEQUENCE DIAGRAM</vt:lpstr>
      <vt:lpstr>Survey/Customer’s feedback</vt:lpstr>
      <vt:lpstr>Survey/Customer’s feedback</vt:lpstr>
      <vt:lpstr>Integration Interface Design (API, Web Service)</vt:lpstr>
      <vt:lpstr>Provider System API Specifications</vt:lpstr>
      <vt:lpstr>Exception Management</vt:lpstr>
      <vt:lpstr>T&amp;C Disagreement</vt:lpstr>
      <vt:lpstr>Reporting</vt:lpstr>
      <vt:lpstr>PowerPoint Presentation</vt:lpstr>
      <vt:lpstr>Performance</vt:lpstr>
      <vt:lpstr>PowerPoint Presentation</vt:lpstr>
      <vt:lpstr>Capacity</vt:lpstr>
      <vt:lpstr>PowerPoint Presentation</vt:lpstr>
      <vt:lpstr>Availability</vt:lpstr>
      <vt:lpstr>PowerPoint Presentation</vt:lpstr>
      <vt:lpstr>Monitoring</vt:lpstr>
      <vt:lpstr>PowerPoint Presentation</vt:lpstr>
      <vt:lpstr>Security</vt:lpstr>
      <vt:lpstr>PowerPoint Presentation</vt:lpstr>
      <vt:lpstr>PowerPoint Presentation</vt:lpstr>
      <vt:lpstr>High Level Work Packages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 Traceability Matrix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Ifeanyi Efueme [MTN Nigeria - Mayfair]</dc:creator>
  <cp:lastModifiedBy>Gideon Aiyedatiwa [ MTN Nigeria - IT ]</cp:lastModifiedBy>
  <cp:revision>305</cp:revision>
  <dcterms:created xsi:type="dcterms:W3CDTF">2018-01-25T08:02:46Z</dcterms:created>
  <dcterms:modified xsi:type="dcterms:W3CDTF">2022-03-21T06:49:31Z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4b8b729-aaf5-4dda-a63b-be659d0bf6e1_Enabled">
    <vt:lpwstr>True</vt:lpwstr>
  </property>
  <property fmtid="{D5CDD505-2E9C-101B-9397-08002B2CF9AE}" pid="3" name="MSIP_Label_24b8b729-aaf5-4dda-a63b-be659d0bf6e1_SiteId">
    <vt:lpwstr>c9b9cb50-3644-4db4-a267-fa84df2f4ceb</vt:lpwstr>
  </property>
  <property fmtid="{D5CDD505-2E9C-101B-9397-08002B2CF9AE}" pid="4" name="MSIP_Label_24b8b729-aaf5-4dda-a63b-be659d0bf6e1_Owner">
    <vt:lpwstr>Ifeanyi.Efueme@mtn.com</vt:lpwstr>
  </property>
  <property fmtid="{D5CDD505-2E9C-101B-9397-08002B2CF9AE}" pid="5" name="MSIP_Label_24b8b729-aaf5-4dda-a63b-be659d0bf6e1_SetDate">
    <vt:lpwstr>2019-03-23T16:08:01.5577076Z</vt:lpwstr>
  </property>
  <property fmtid="{D5CDD505-2E9C-101B-9397-08002B2CF9AE}" pid="6" name="MSIP_Label_24b8b729-aaf5-4dda-a63b-be659d0bf6e1_Name">
    <vt:lpwstr>Internal</vt:lpwstr>
  </property>
  <property fmtid="{D5CDD505-2E9C-101B-9397-08002B2CF9AE}" pid="7" name="MSIP_Label_24b8b729-aaf5-4dda-a63b-be659d0bf6e1_Application">
    <vt:lpwstr>Microsoft Azure Information Protection</vt:lpwstr>
  </property>
  <property fmtid="{D5CDD505-2E9C-101B-9397-08002B2CF9AE}" pid="8" name="MSIP_Label_24b8b729-aaf5-4dda-a63b-be659d0bf6e1_Extended_MSFT_Method">
    <vt:lpwstr>Automatic</vt:lpwstr>
  </property>
  <property fmtid="{D5CDD505-2E9C-101B-9397-08002B2CF9AE}" pid="9" name="Sensitivity">
    <vt:lpwstr>Internal</vt:lpwstr>
  </property>
  <property fmtid="{D5CDD505-2E9C-101B-9397-08002B2CF9AE}" pid="10" name="ContentTypeId">
    <vt:lpwstr>0x010100CA8352942BA84D4A8CB698D0AD7B54DB</vt:lpwstr>
  </property>
</Properties>
</file>

<file path=docProps/thumbnail.jpeg>
</file>